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9"/>
  </p:notesMasterIdLst>
  <p:sldIdLst>
    <p:sldId id="276" r:id="rId3"/>
    <p:sldId id="314" r:id="rId4"/>
    <p:sldId id="308" r:id="rId5"/>
    <p:sldId id="279" r:id="rId6"/>
    <p:sldId id="278" r:id="rId7"/>
    <p:sldId id="315" r:id="rId8"/>
    <p:sldId id="280" r:id="rId9"/>
    <p:sldId id="310" r:id="rId10"/>
    <p:sldId id="311" r:id="rId11"/>
    <p:sldId id="303" r:id="rId12"/>
    <p:sldId id="263" r:id="rId13"/>
    <p:sldId id="313" r:id="rId14"/>
    <p:sldId id="316" r:id="rId15"/>
    <p:sldId id="317" r:id="rId16"/>
    <p:sldId id="312" r:id="rId17"/>
    <p:sldId id="298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22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09T00:13:16.424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235 150,'5'0,"36"0,14 0,4 0,-4 0,-6 0,-7 0,-6 0,-3 0,-5 0,0 0,0 0,3 0,2 0,1 0,-2 0,-10 0,-18 0,-26 0,-13 0,-9 0,-4 0,3 0,3 0,6 0,3 0,2 0,-8 0,-2 0,2 0,2 0,26 0,20 0,19 0,22 5,15 2,4 4,-1 0,-6-2,-17-2,-24-3,-23-2,-21 0,-12-1,-4-2,-1 1,2 0,-8-2,1 2,1 0,6 0,2 0,-1 0,-4 0,0 0,2 0,7-4,11-7,6-12,8-9,5-7,2 10,-4 14,-5 10,-1 15,0 10,12 3,25-4,42-3,17-7,15-3,-5-3,-6-2,-12-2,-16 1,-11-2,-12 1,-8 1,-2-1,-2-4,-2-1,0-5,-8 1,-14 0,-10 3,-10 2,-5 3,-6 0,-12 2,-8-4,-6-2,-3 0,14 1,26 1,42 3,25 0,25 0,3 1,-3 1,-21-1,-32 0,-32 5,-21 2,-8-1,-9-1,10 3,25 5,20 2,22-5,13-1,3-3,-2-4,-12-1,-12-5,-14-2,-12 9,-10 4,-2 5,-3 8,3 2,3-6,2-5,2-11,4-9,-3-7,1-7,3-5,1-1,4-1,-1 0,3 0,5 5,2 12,-1 13,5 16,-1 15,-2-2,-12-8,-14-5,-14-7,-6-4,-13-4,1-5,-4-4,-5 0,1 2,7-4,2 2,-5 0,2 2,4 2,7 3,0 0,7 5,10 8,3 5,6 6,0-1,-2-10,3-11,-3 7,-1-5,0-9,5-14,5-6,-3-5,6 7,10 14,3 13,4 10,1 7,4 2,2-4,4-5,2-3,8-15,2-6,-1-1,0 1,-2 4,0 2,-4 2,6 1,-9 1,-13 2,1-1,22 0,38 2,23-2,12 0,-6 0,-15 0,-20 0,-24 0,-25 6,-20 4,-15 7,-3-4,0-10,5-9,3-10,6 4,2 7,3 16,1 11,-5-5,-4-4,-3 0,-3 3,1-7,2-17,3-20,5-8,1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09T00:13:31.249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584 168,'6'0,"10"0,8 0,3 0,5 0,4 0,6 0,10 0,26 0,9 0,-1 0,-1 0,-20 0,-24 0,-25 0,-36-10,-17-2,-12-1,-9 3,2 4,6 2,5 1,16 2,23 1,17 1,16-1,9 1,26 4,8 1,10 5,-2 1,-6-2,-10-3,-5-2,0 2,2 0,-5 0,-7 2,-1 5,-6 0,-2-2,-13-3,-46-4,-31-7,-43-4,-43 0,-30-3,-3-2,14 3,20 2,27-4,30 2,45 5,43 4,46 2,36 0,42 0,37-1,9-1,-16 1,-23-2,-37 1,-43-1,-40-1,-33 1,-23 0,-16 0,6 0,22 0,27 0,26 0,15 0,11 0,1 0,-4 0,-6 0,-5 0,-26-5,-22-1,-21-1,-1 2,25 1,27 2,19 1,8 1,0 0,-13 0,-22 0,-18-4,-14-8,-12 0,-8-8,0-2,1 4,1 5,-3 4,-3 5,0 1,3 3,2 0,14 6,13 6,15 6,12 0,1 3,3 0,3 3,3-2,10-7,9-4,2-4,6-9,0-3,-6-2,-5 2,-16 0,-25 7,-25 2,-25 1,-25 0,-15-1,-15 3,-6 0,11 0,19-2,36-1,39-2,42-1,25-1,25 0,9 0,4-1,-11 1,-30 0,-31 0,-23 0,-20 0,-16 0,-7 0,6 0,-5 0,-25-5,-36-12,-35-10,-54-8,-36-2,-16 1,-1 1,22 7,53 8,58 8,57 14,56 14,31 7,20 1,9-5,-2 0,-7 2,-9 1,-18-2,-23-6,-4-8,22-7,25-8,24-1,27-10,2 0,-37 2,-53 5,-49 3,-41 5,-14 3,-5 2,4 0,-3 11,6 7,0 15,2 8,8 1,14-7,11-4,14-12,20-15,18-11,13-6,14-10,9-6,1-2,1 2,3-1,4 4,6-1,2 3,-7 9,-12 16,-15 18,-12 10,-1 1,2-5,31-7,46-6,61-1,60 3,47 3,19 0,2-4,-26-3,-41-4,-65-3,-90-2,-98-1,-87-1,-78 0,-63 1,-31-1,-3 1,24 0,35 0,75 3,86 5,72-4,55 7,29-1,14-2,-3-2,-4-2,-12-2,-19-1,-22-1,-17-4,-11-4,-5-2,-11-7,-1-5,-6-7,12 1,18 5,33 6,40 6,22 10,0 6,-8 1,-3 5,-11-1,-23 5,-40-2,-40-2,-48-4,-40-2,-14-3,0-1,33-1,52 0,77-1,68 1,41-1,29 1,2 0,-23 0,-33 0,-26 0,-22 0,-14 0,0 0,9 0,8 0,3 0,-6 0,-9 0,-15-5,-15-12,-10-10,-10-8,-5 7,-8 20,-9 14,0 12,1-2,4-9,7-11,1-4,-10-1,-12 1,-16 2,-26 2,-25 2,-12 1,-6 1,3 0,17 0,17 0,9 1,-1-1,-9 0,-2-5,5-1,6 0,11 1,9 2,3 2,7 4,7 7,2 3,-1 3,1-1,0-12,-1-8,-7-2,-5-1,2 7,-1 8,-1 8,4 0,5 5,10 1,10-6,14-7,9-8,8-6,15 0,15 0,17 1,32 2,17 0,8 2,-9 1,-17 0,-23 0,-18 0,-11 0,-9 0,-5 1,1-1,-2 0,6 0,3 0,14 0,14 0,11 0,9 0,11 0,0 0,-9 0,-15 0,-21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09T00:13:16.424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235 150,'5'0,"36"0,14 0,4 0,-4 0,-6 0,-7 0,-6 0,-3 0,-5 0,0 0,0 0,3 0,2 0,1 0,-2 0,-10 0,-18 0,-26 0,-13 0,-9 0,-4 0,3 0,3 0,6 0,3 0,2 0,-8 0,-2 0,2 0,2 0,26 0,20 0,19 0,22 5,15 2,4 4,-1 0,-6-2,-17-2,-24-3,-23-2,-21 0,-12-1,-4-2,-1 1,2 0,-8-2,1 2,1 0,6 0,2 0,-1 0,-4 0,0 0,2 0,7-4,11-7,6-12,8-9,5-7,2 10,-4 14,-5 10,-1 15,0 10,12 3,25-4,42-3,17-7,15-3,-5-3,-6-2,-12-2,-16 1,-11-2,-12 1,-8 1,-2-1,-2-4,-2-1,0-5,-8 1,-14 0,-10 3,-10 2,-5 3,-6 0,-12 2,-8-4,-6-2,-3 0,14 1,26 1,42 3,25 0,25 0,3 1,-3 1,-21-1,-32 0,-32 5,-21 2,-8-1,-9-1,10 3,25 5,20 2,22-5,13-1,3-3,-2-4,-12-1,-12-5,-14-2,-12 9,-10 4,-2 5,-3 8,3 2,3-6,2-5,2-11,4-9,-3-7,1-7,3-5,1-1,4-1,-1 0,3 0,5 5,2 12,-1 13,5 16,-1 15,-2-2,-12-8,-14-5,-14-7,-6-4,-13-4,1-5,-4-4,-5 0,1 2,7-4,2 2,-5 0,2 2,4 2,7 3,0 0,7 5,10 8,3 5,6 6,0-1,-2-10,3-11,-3 7,-1-5,0-9,5-14,5-6,-3-5,6 7,10 14,3 13,4 10,1 7,4 2,2-4,4-5,2-3,8-15,2-6,-1-1,0 1,-2 4,0 2,-4 2,6 1,-9 1,-13 2,1-1,22 0,38 2,23-2,12 0,-6 0,-15 0,-20 0,-24 0,-25 6,-20 4,-15 7,-3-4,0-10,5-9,3-10,6 4,2 7,3 16,1 11,-5-5,-4-4,-3 0,-3 3,1-7,2-17,3-20,5-8,1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8-09T00:13:31.249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572 191,'6'0,"10"0,7 0,4 0,4 0,4 0,6 0,10 0,26 0,8 0,-1 0,0 0,-21 0,-23 0,-24 0,-36-11,-16-3,-12-1,-9 4,3 4,5 2,4 2,17 2,22 1,17 1,15-1,10 1,24 5,9 1,9 5,-1 2,-7-3,-9-3,-5-2,0 2,2 0,-6 0,-6 2,0 6,-7 0,-2-3,-13-2,-44-6,-31-7,-42-5,-42 0,-30-3,-2-2,13 3,20 2,26-5,29 3,45 6,42 4,45 2,35 1,41-1,37 0,8-2,-15 1,-23-2,-36 1,-42-1,-39-1,-33 1,-22 0,-16 0,6 0,21 0,27 0,25 0,16 0,10 0,0 0,-3 0,-6 0,-4 0,-27-6,-20-1,-22-1,0 3,24 0,26 3,20 1,7 1,0 0,-13 0,-21 0,-18-5,-14-8,-11-1,-9-9,1-2,1 5,1 5,-4 5,-2 5,0 2,3 3,2 0,13 7,13 6,15 8,12-1,1 4,2 0,4 3,2-2,10-8,9-4,2-5,6-11,0-2,-6-3,-5 2,-15 0,-25 9,-25 1,-24 2,-24 0,-16-2,-13 4,-7 0,11 0,18-2,36-2,38-1,42-2,23-1,25 0,10 0,2-1,-9 1,-31 0,-29 0,-23 0,-20 0,-15 0,-8 0,7 0,-5 0,-25-6,-35-13,-34-12,-54-9,-34-2,-16 1,-1 1,21 8,52 10,57 8,56 16,55 16,31 9,18 0,10-5,-2-1,-7 3,-9 1,-18-2,-22-7,-4-9,21-9,25-8,24-1,25-12,3 0,-36 3,-52 5,-49 4,-39 5,-14 4,-5 2,4 0,-3 12,5 9,1 16,2 10,7 1,15-9,10-3,14-15,19-16,18-13,13-7,13-11,10-7,0-2,1 2,3-1,4 4,6-1,2 4,-7 10,-11 18,-16 21,-11 11,-1 1,2-6,30-7,45-8,61 0,57 3,47 3,19 0,1-4,-25-3,-40-6,-64-2,-88-3,-96-1,-85-1,-77 0,-61 1,-31-1,-3 1,24 0,34 0,74 3,83 6,72-4,53 7,29 0,13-3,-3-3,-3-1,-12-3,-19-1,-22-1,-16-4,-11-5,-4-3,-12-7,0-6,-7-8,13 1,17 6,32 7,39 6,22 12,1 7,-9 1,-3 5,-10-1,-23 7,-40-4,-38-1,-47-5,-40-3,-13-2,-1-2,33-1,51 0,76-1,66 1,40-1,28 1,3 0,-23 0,-32 0,-26 0,-21 0,-15 0,1 0,9 0,8 0,2 0,-5 0,-9 0,-15-6,-15-13,-9-12,-10-9,-5 8,-8 23,-9 16,1 13,0-1,4-11,7-13,1-4,-10-1,-11 1,-16 2,-26 2,-24 3,-12 1,-6 1,3 0,17 0,17 0,8 1,-1-1,-8 0,-3-6,6-1,5 1,11 0,9 3,3 1,6 6,8 7,2 4,-2 3,2-1,-1-13,0-10,-8-2,-4-1,2 8,-1 9,-2 9,5 0,5 6,9 0,10-5,14-9,9-9,7-7,16 0,14 0,16 1,32 3,17 0,7 1,-8 2,-17 0,-23 0,-17 0,-11 0,-9 0,-5 2,2-2,-3 0,6 0,3 0,14 0,14 0,10 0,9 0,11 0,0 0,-9 0,-14 0,-21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89981-C0C2-4266-A9E1-81EA6A40205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B5E49-F14A-4E68-A0BA-D3E1D181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9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802899"/>
            <a:ext cx="1103148" cy="105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2438400" y="4343400"/>
            <a:ext cx="74168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99" y="868681"/>
            <a:ext cx="5588000" cy="318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18" y="4795218"/>
            <a:ext cx="1755783" cy="83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4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81F7-8C25-4E2C-9432-D26502D683E6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7178-548F-43B4-8E68-C1238ED184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413455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81F7-8C25-4E2C-9432-D26502D683E6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7178-548F-43B4-8E68-C1238ED184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1739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81F7-8C25-4E2C-9432-D26502D683E6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7178-548F-43B4-8E68-C1238ED18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31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81F7-8C25-4E2C-9432-D26502D683E6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7178-548F-43B4-8E68-C1238ED184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4197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81F7-8C25-4E2C-9432-D26502D683E6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7178-548F-43B4-8E68-C1238ED18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29AD81F7-8C25-4E2C-9432-D26502D683E6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7178-548F-43B4-8E68-C1238ED18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19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9AD81F7-8C25-4E2C-9432-D26502D683E6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E007178-548F-43B4-8E68-C1238ED184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462673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81F7-8C25-4E2C-9432-D26502D683E6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7178-548F-43B4-8E68-C1238ED18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5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81F7-8C25-4E2C-9432-D26502D683E6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7178-548F-43B4-8E68-C1238ED18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8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07616"/>
            <a:ext cx="10363200" cy="147002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051" y="819916"/>
            <a:ext cx="2905496" cy="172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 userDrawn="1"/>
        </p:nvCxnSpPr>
        <p:spPr>
          <a:xfrm>
            <a:off x="2540000" y="2697480"/>
            <a:ext cx="75184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26" y="4873204"/>
            <a:ext cx="1103148" cy="105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>
            <a:off x="2540000" y="3977640"/>
            <a:ext cx="75184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1" y="4747794"/>
            <a:ext cx="1755783" cy="83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6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68362"/>
          </a:xfrm>
        </p:spPr>
        <p:txBody>
          <a:bodyPr/>
          <a:lstStyle>
            <a:lvl1pPr algn="l">
              <a:defRPr spc="-6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595" y="1423921"/>
            <a:ext cx="10972800" cy="452596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160"/>
              </a:spcAft>
              <a:defRPr spc="-36" baseline="0"/>
            </a:lvl1pPr>
            <a:lvl2pPr>
              <a:lnSpc>
                <a:spcPct val="100000"/>
              </a:lnSpc>
              <a:defRPr spc="-36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85263" y="6201109"/>
            <a:ext cx="621475" cy="365125"/>
          </a:xfrm>
        </p:spPr>
        <p:txBody>
          <a:bodyPr/>
          <a:lstStyle>
            <a:lvl1pPr algn="ctr">
              <a:defRPr sz="1920"/>
            </a:lvl1pPr>
          </a:lstStyle>
          <a:p>
            <a:fld id="{E8320910-812A-4CC9-9F47-A2588DF487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1" y="6100128"/>
            <a:ext cx="1049028" cy="62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100128"/>
            <a:ext cx="609600" cy="58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973659"/>
            <a:ext cx="1364312" cy="65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051242"/>
          </a:xfrm>
        </p:spPr>
        <p:txBody>
          <a:bodyPr>
            <a:normAutofit/>
          </a:bodyPr>
          <a:lstStyle>
            <a:lvl1pPr algn="l">
              <a:defRPr sz="4320" spc="-60" baseline="0"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08760"/>
            <a:ext cx="10972800" cy="4617403"/>
          </a:xfrm>
        </p:spPr>
        <p:txBody>
          <a:bodyPr/>
          <a:lstStyle>
            <a:lvl1pPr>
              <a:defRPr spc="-36" baseline="0">
                <a:latin typeface="Franklin Gothic Book" panose="020B0503020102020204" pitchFamily="34" charset="0"/>
              </a:defRPr>
            </a:lvl1pPr>
            <a:lvl2pPr>
              <a:defRPr spc="-36" baseline="0"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 marL="1920240" indent="-274320">
              <a:buFont typeface="Arial" panose="020B0604020202020204" pitchFamily="34" charset="0"/>
              <a:buChar char="•"/>
              <a:defRPr>
                <a:latin typeface="Franklin Gothic Book" panose="020B0503020102020204" pitchFamily="34" charset="0"/>
              </a:defRPr>
            </a:lvl4pPr>
            <a:lvl5pPr marL="2468880" indent="-274320">
              <a:buFont typeface="Franklin Gothic Medium" panose="020B0603020102020204" pitchFamily="34" charset="0"/>
              <a:buChar char="▫"/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85263" y="6201109"/>
            <a:ext cx="621475" cy="365125"/>
          </a:xfrm>
        </p:spPr>
        <p:txBody>
          <a:bodyPr/>
          <a:lstStyle>
            <a:lvl1pPr algn="ctr">
              <a:defRPr sz="1920"/>
            </a:lvl1pPr>
          </a:lstStyle>
          <a:p>
            <a:fld id="{E8320910-812A-4CC9-9F47-A2588DF487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973659"/>
            <a:ext cx="1364312" cy="650796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3727476-84D7-42DC-B273-94BF84A09B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6201108"/>
            <a:ext cx="1049028" cy="62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96F7DD2-C1FD-4270-BE37-50A7AAB27C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6191281"/>
            <a:ext cx="609600" cy="58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21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85263" y="6201109"/>
            <a:ext cx="621475" cy="365125"/>
          </a:xfrm>
        </p:spPr>
        <p:txBody>
          <a:bodyPr/>
          <a:lstStyle>
            <a:lvl1pPr algn="ctr">
              <a:defRPr sz="1920"/>
            </a:lvl1pPr>
          </a:lstStyle>
          <a:p>
            <a:fld id="{E8320910-812A-4CC9-9F47-A2588DF487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1" y="6100128"/>
            <a:ext cx="1049028" cy="62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100128"/>
            <a:ext cx="609600" cy="58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973659"/>
            <a:ext cx="1364312" cy="65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1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85263" y="6201109"/>
            <a:ext cx="621475" cy="365125"/>
          </a:xfrm>
        </p:spPr>
        <p:txBody>
          <a:bodyPr/>
          <a:lstStyle>
            <a:lvl1pPr algn="ctr">
              <a:defRPr sz="1920"/>
            </a:lvl1pPr>
          </a:lstStyle>
          <a:p>
            <a:fld id="{E8320910-812A-4CC9-9F47-A2588DF487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1" y="6100128"/>
            <a:ext cx="1049028" cy="62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100128"/>
            <a:ext cx="609600" cy="58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973659"/>
            <a:ext cx="1364312" cy="65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2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275584" y="6366034"/>
            <a:ext cx="284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08800" y="6338382"/>
            <a:ext cx="2844800" cy="365125"/>
          </a:xfrm>
        </p:spPr>
        <p:txBody>
          <a:bodyPr/>
          <a:lstStyle/>
          <a:p>
            <a:fld id="{E8320910-812A-4CC9-9F47-A2588DF487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83F68A4-6B4E-4A50-A551-62F7B59679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100128"/>
            <a:ext cx="609600" cy="58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B6E7604-1574-420B-9ABE-9004F9311E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1" y="6100128"/>
            <a:ext cx="1049028" cy="62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40656-AB30-403C-A3C8-892A045CCB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152" y="5973659"/>
            <a:ext cx="1364312" cy="65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9AD81F7-8C25-4E2C-9432-D26502D683E6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E007178-548F-43B4-8E68-C1238ED18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2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81F7-8C25-4E2C-9432-D26502D683E6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7178-548F-43B4-8E68-C1238ED184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361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20910-812A-4CC9-9F47-A2588DF487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94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97280" rtl="0" eaLnBrk="1" latinLnBrk="0" hangingPunct="1">
        <a:spcBef>
          <a:spcPct val="0"/>
        </a:spcBef>
        <a:buNone/>
        <a:defRPr sz="5280" b="1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Franklin Gothic Medium Cond" pitchFamily="34" charset="0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336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88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9AD81F7-8C25-4E2C-9432-D26502D683E6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E007178-548F-43B4-8E68-C1238ED18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47.png"/><Relationship Id="rId7" Type="http://schemas.openxmlformats.org/officeDocument/2006/relationships/image" Target="../media/image45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oosingwisely.org/getting-started/resource-library/additional-materials-for-patients/" TargetMode="External"/><Relationship Id="rId7" Type="http://schemas.openxmlformats.org/officeDocument/2006/relationships/hyperlink" Target="https://www.youtube.com/watch?v=uDw7dQ93wcI" TargetMode="External"/><Relationship Id="rId2" Type="http://schemas.openxmlformats.org/officeDocument/2006/relationships/hyperlink" Target="http://www.choosingwisely.org/patient-resources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youtu.be/mY5JI-ivOEQ" TargetMode="External"/><Relationship Id="rId5" Type="http://schemas.openxmlformats.org/officeDocument/2006/relationships/hyperlink" Target="https://youtu.be/IzNaNSImYT4" TargetMode="External"/><Relationship Id="rId4" Type="http://schemas.openxmlformats.org/officeDocument/2006/relationships/hyperlink" Target="https://www.ribgh.org/choosing-wisely-ri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jbilotta.RIBGH@gmail.com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26" Type="http://schemas.openxmlformats.org/officeDocument/2006/relationships/image" Target="../media/image7.png"/><Relationship Id="rId3" Type="http://schemas.openxmlformats.org/officeDocument/2006/relationships/image" Target="../media/image16.jpeg"/><Relationship Id="rId21" Type="http://schemas.openxmlformats.org/officeDocument/2006/relationships/image" Target="../media/image33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7.jpg"/><Relationship Id="rId2" Type="http://schemas.openxmlformats.org/officeDocument/2006/relationships/image" Target="../media/image15.jpeg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29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24" Type="http://schemas.openxmlformats.org/officeDocument/2006/relationships/image" Target="../media/image36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5.png"/><Relationship Id="rId28" Type="http://schemas.openxmlformats.org/officeDocument/2006/relationships/image" Target="../media/image39.jpg"/><Relationship Id="rId10" Type="http://schemas.openxmlformats.org/officeDocument/2006/relationships/image" Target="../media/image23.jpg"/><Relationship Id="rId19" Type="http://schemas.openxmlformats.org/officeDocument/2006/relationships/hyperlink" Target="https://en.wikipedia.org/wiki/File:Ocean_State_Job_Lot_(logo).png" TargetMode="External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4.jpeg"/><Relationship Id="rId27" Type="http://schemas.openxmlformats.org/officeDocument/2006/relationships/image" Target="../media/image38.jpg"/><Relationship Id="rId30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45.jpeg"/><Relationship Id="rId7" Type="http://schemas.openxmlformats.org/officeDocument/2006/relationships/image" Target="../media/image170.png"/><Relationship Id="rId12" Type="http://schemas.openxmlformats.org/officeDocument/2006/relationships/image" Target="../media/image44.jpe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9.xml"/><Relationship Id="rId11" Type="http://schemas.openxmlformats.org/officeDocument/2006/relationships/image" Target="../media/image43.jpeg"/><Relationship Id="rId10" Type="http://schemas.openxmlformats.org/officeDocument/2006/relationships/image" Target="../media/image42.jpg"/><Relationship Id="rId9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dhub.ama-assn.org/steps-forward/module/2702596" TargetMode="External"/><Relationship Id="rId2" Type="http://schemas.openxmlformats.org/officeDocument/2006/relationships/hyperlink" Target="http://www.choosingwisely.org/wp-content/uploads/2017/01/Using-Choosing-Wisely-Tools-to-Empower-Patients.pdf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conversationsforhealth.com/antibiotics/" TargetMode="External"/><Relationship Id="rId5" Type="http://schemas.openxmlformats.org/officeDocument/2006/relationships/hyperlink" Target="http://www.choosingwisely.org/getting-started/resource-library/modules/" TargetMode="External"/><Relationship Id="rId4" Type="http://schemas.openxmlformats.org/officeDocument/2006/relationships/hyperlink" Target="http://www.choosingwisely.org/clinician-list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74885" y="671125"/>
            <a:ext cx="9717137" cy="5143556"/>
            <a:chOff x="886262" y="521980"/>
            <a:chExt cx="7531275" cy="428629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58111" y="2249462"/>
              <a:ext cx="2558814" cy="2558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886262" y="1730830"/>
              <a:ext cx="7531275" cy="380719"/>
              <a:chOff x="886262" y="1730830"/>
              <a:chExt cx="7531275" cy="380719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886262" y="1742217"/>
                <a:ext cx="7389966" cy="369332"/>
              </a:xfrm>
              <a:prstGeom prst="rect">
                <a:avLst/>
              </a:prstGeom>
              <a:solidFill>
                <a:srgbClr val="232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97280"/>
                <a:endParaRPr lang="en-US" sz="216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102337" y="1730830"/>
                <a:ext cx="7315200" cy="353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97280"/>
                <a:r>
                  <a:rPr lang="en-US" sz="2160" b="1" spc="3600" dirty="0">
                    <a:solidFill>
                      <a:prstClr val="white"/>
                    </a:solidFill>
                    <a:latin typeface="Franklin Gothic Demi" pitchFamily="34" charset="0"/>
                  </a:rPr>
                  <a:t>PRESENTS</a:t>
                </a:r>
                <a:endParaRPr lang="en-US" sz="3840" b="1" spc="3600" dirty="0">
                  <a:solidFill>
                    <a:prstClr val="white"/>
                  </a:solidFill>
                  <a:latin typeface="Franklin Gothic Demi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79"/>
            <a:stretch/>
          </p:blipFill>
          <p:spPr>
            <a:xfrm>
              <a:off x="3284007" y="521980"/>
              <a:ext cx="2107022" cy="88805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5B4E853-E228-4556-B5FA-3C81491CA486}"/>
              </a:ext>
            </a:extLst>
          </p:cNvPr>
          <p:cNvSpPr txBox="1"/>
          <p:nvPr/>
        </p:nvSpPr>
        <p:spPr>
          <a:xfrm>
            <a:off x="3078480" y="6042041"/>
            <a:ext cx="48463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7280"/>
            <a:r>
              <a:rPr lang="en-US" sz="2160" dirty="0">
                <a:solidFill>
                  <a:prstClr val="black"/>
                </a:solidFill>
                <a:latin typeface="Calibri"/>
              </a:rPr>
              <a:t>An initiative generously supported by the</a:t>
            </a:r>
          </a:p>
        </p:txBody>
      </p:sp>
      <p:pic>
        <p:nvPicPr>
          <p:cNvPr id="11" name="Picture 2" descr="Image result for the ri foundation logo">
            <a:extLst>
              <a:ext uri="{FF2B5EF4-FFF2-40B4-BE49-F238E27FC236}">
                <a16:creationId xmlns:a16="http://schemas.microsoft.com/office/drawing/2014/main" id="{7E47D58C-F971-45CE-B5A0-DFD65CDC5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5732131"/>
            <a:ext cx="2014969" cy="113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80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0CF40-1D63-461A-86A8-BC54AC472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Patient Materials &amp; Tools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9744EB-AAF1-4964-BF15-FF64C1878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504" b="6000"/>
          <a:stretch/>
        </p:blipFill>
        <p:spPr>
          <a:xfrm>
            <a:off x="9033554" y="-1"/>
            <a:ext cx="2548846" cy="3191775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C424C-E1CF-4F4C-B463-60F716CD2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0910-812A-4CC9-9F47-A2588DF48730}" type="slidenum"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A69EC16-2E84-45F8-8FE4-B0E1DCDC6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714" y="701796"/>
            <a:ext cx="2184298" cy="1248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9E088F3-0348-4415-A4EA-C1F9D18F9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73" y="2133766"/>
            <a:ext cx="2125740" cy="275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B92B537-E2B5-4A21-9B35-CDB6CD767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012" y="3176200"/>
            <a:ext cx="1847930" cy="2394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D71BDF0-2C96-4AD5-B255-337533E4B7C5}"/>
                  </a:ext>
                </a:extLst>
              </p14:cNvPr>
              <p14:cNvContentPartPr/>
              <p14:nvPr/>
            </p14:nvContentPartPr>
            <p14:xfrm>
              <a:off x="10116385" y="3424294"/>
              <a:ext cx="383184" cy="842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D71BDF0-2C96-4AD5-B255-337533E4B7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53361" y="3046294"/>
                <a:ext cx="508871" cy="83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9F7659B-B983-4F93-865B-2D310C54414B}"/>
                  </a:ext>
                </a:extLst>
              </p14:cNvPr>
              <p14:cNvContentPartPr/>
              <p14:nvPr/>
            </p14:nvContentPartPr>
            <p14:xfrm>
              <a:off x="8030013" y="2782642"/>
              <a:ext cx="832475" cy="139049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9F7659B-B983-4F93-865B-2D310C54414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67001" y="2403417"/>
                <a:ext cx="958138" cy="897137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B4F8A474-4E2C-4BD0-B387-0C833BC44E54}"/>
              </a:ext>
            </a:extLst>
          </p:cNvPr>
          <p:cNvSpPr/>
          <p:nvPr/>
        </p:nvSpPr>
        <p:spPr>
          <a:xfrm>
            <a:off x="543540" y="1359171"/>
            <a:ext cx="6059934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Provided Free of Charge:</a:t>
            </a:r>
          </a:p>
          <a:p>
            <a:pPr marL="342900" marR="0" lvl="0" indent="-34290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Franklin Gothic Book" panose="020B0503020102020204" pitchFamily="34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10+ Patient-Friendly, Evidence-Based Materials accessible online</a:t>
            </a:r>
          </a:p>
          <a:p>
            <a:pPr marL="800100" lvl="1" indent="-342900" defTabSz="1097280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Available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in English and Spanish</a:t>
            </a:r>
          </a:p>
          <a:p>
            <a:pPr marL="342900" marR="0" lvl="0" indent="-34290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5 Questions Posters &amp; Wallet Cards</a:t>
            </a:r>
          </a:p>
          <a:p>
            <a:pPr marL="342900" marR="0" lvl="0" indent="-34290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Choosing Wisely Cell Phone App</a:t>
            </a:r>
          </a:p>
          <a:p>
            <a:pPr marL="800100" lvl="1" indent="-342900" defTabSz="1097280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Free and available on Google Play &amp; iTunes</a:t>
            </a:r>
          </a:p>
          <a:p>
            <a:pPr marL="342900" marR="0" lvl="0" indent="-34290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Patient Brochures</a:t>
            </a:r>
          </a:p>
          <a:p>
            <a:pPr marL="800100" lvl="1" indent="-342900" defTabSz="1097280">
              <a:buFont typeface="Courier New" panose="02070309020205020404" pitchFamily="49" charset="0"/>
              <a:buChar char="o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Available in English and Spanish</a:t>
            </a:r>
          </a:p>
        </p:txBody>
      </p:sp>
    </p:spTree>
    <p:extLst>
      <p:ext uri="{BB962C8B-B14F-4D97-AF65-F5344CB8AC3E}">
        <p14:creationId xmlns:p14="http://schemas.microsoft.com/office/powerpoint/2010/main" val="187190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C0F43-F1C0-4EDF-A188-3BAB2E255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96" y="244559"/>
            <a:ext cx="6766560" cy="56074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D0A34-4197-4BF4-A598-B3D906553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517" y="916118"/>
            <a:ext cx="7691827" cy="408512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Franklin Gothic Book" panose="020B0503020102020204" pitchFamily="34" charset="0"/>
              </a:rPr>
              <a:t>Consumer Reports Survey to Test Impact of CW 5 Questions (4519 Respondents)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Tested Impact of CW 5 Questions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20% changed their opinion of what to do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22% changed their treatment plans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90% would encourage others to ask 5 questions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Franklin Gothic Book" panose="020B0503020102020204" pitchFamily="34" charset="0"/>
              </a:rPr>
              <a:t>Parkland Memorial Hospital, Dallas, TX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Saved $750,000 Annually By Decreasing Unnecessary Diagnostic Testing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latin typeface="Franklin Gothic Book" panose="020B0503020102020204" pitchFamily="34" charset="0"/>
              </a:rPr>
              <a:t>South County Hospital Back Imaging Study (RIQI)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Reduced Unnecessary Medical Imaging by 30%</a:t>
            </a:r>
          </a:p>
          <a:p>
            <a:r>
              <a:rPr lang="en-US" sz="2000" b="1" dirty="0">
                <a:latin typeface="Franklin Gothic Book" panose="020B0503020102020204" pitchFamily="34" charset="0"/>
              </a:rPr>
              <a:t>Other Success Data Located at </a:t>
            </a:r>
            <a:r>
              <a:rPr lang="en-US" sz="2000" b="1" u="sng" dirty="0">
                <a:solidFill>
                  <a:schemeClr val="tx2"/>
                </a:solidFill>
                <a:latin typeface="Franklin Gothic Book" panose="020B0503020102020204" pitchFamily="34" charset="0"/>
              </a:rPr>
              <a:t>www.choosingwisely.org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430495-90C8-45AB-B06C-6E8C74C9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23FF6-8D2B-46A9-A6B9-DA698641E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912B-AEB1-41B6-89B1-B9774A177E4B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653AEAF-6FF6-42DD-BA10-E4A8C607E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615" y="291921"/>
            <a:ext cx="3711795" cy="1672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08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CCD83-2FD7-4E95-83D0-5C980C915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Suggested Areas of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2FA19-6FCF-4AF2-9910-B2574E752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Franklin Gothic Book" panose="020B0503020102020204" pitchFamily="34" charset="0"/>
              </a:rPr>
              <a:t>Antibiotics</a:t>
            </a:r>
          </a:p>
          <a:p>
            <a:r>
              <a:rPr lang="en-US" sz="3200" dirty="0">
                <a:latin typeface="Franklin Gothic Book" panose="020B0503020102020204" pitchFamily="34" charset="0"/>
              </a:rPr>
              <a:t>Opioid-Based Pain Medications</a:t>
            </a:r>
          </a:p>
          <a:p>
            <a:r>
              <a:rPr lang="en-US" sz="3200" dirty="0">
                <a:latin typeface="Franklin Gothic Book" panose="020B0503020102020204" pitchFamily="34" charset="0"/>
              </a:rPr>
              <a:t>Medical Imaging (CAT Scans, MRI’s, Ultrasounds)</a:t>
            </a:r>
          </a:p>
          <a:p>
            <a:r>
              <a:rPr lang="en-US" sz="3200" dirty="0">
                <a:latin typeface="Franklin Gothic Book" panose="020B0503020102020204" pitchFamily="34" charset="0"/>
              </a:rPr>
              <a:t>Routine EKGs and Stress Tests</a:t>
            </a:r>
          </a:p>
          <a:p>
            <a:r>
              <a:rPr lang="en-US" sz="3200" dirty="0">
                <a:latin typeface="Franklin Gothic Book" panose="020B0503020102020204" pitchFamily="34" charset="0"/>
              </a:rPr>
              <a:t>Vitamin D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86611-C9AE-44F9-8D33-D69BC3236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20910-812A-4CC9-9F47-A2588DF4873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00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CCD83-2FD7-4E95-83D0-5C980C915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Launch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2FA19-6FCF-4AF2-9910-B2574E752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dirty="0">
                <a:latin typeface="Franklin Gothic Book" panose="020B0503020102020204" pitchFamily="34" charset="0"/>
              </a:rPr>
              <a:t>Send Announcement Letters to Employees</a:t>
            </a:r>
          </a:p>
          <a:p>
            <a:r>
              <a:rPr lang="en-US" sz="3200" dirty="0">
                <a:latin typeface="Franklin Gothic Book" panose="020B0503020102020204" pitchFamily="34" charset="0"/>
              </a:rPr>
              <a:t>Introduce the 5 Questions to Ask Your Doctor</a:t>
            </a:r>
          </a:p>
          <a:p>
            <a:r>
              <a:rPr lang="en-US" sz="3200" dirty="0">
                <a:latin typeface="Franklin Gothic Book" panose="020B0503020102020204" pitchFamily="34" charset="0"/>
              </a:rPr>
              <a:t>Promote the CW Cellphone App &amp; Materials </a:t>
            </a:r>
          </a:p>
          <a:p>
            <a:r>
              <a:rPr lang="en-US" sz="3200" dirty="0">
                <a:latin typeface="Franklin Gothic Book" panose="020B0503020102020204" pitchFamily="34" charset="0"/>
              </a:rPr>
              <a:t>Choose Themes and Match CW Materials</a:t>
            </a:r>
          </a:p>
          <a:p>
            <a:pPr lvl="1">
              <a:lnSpc>
                <a:spcPct val="160000"/>
              </a:lnSpc>
            </a:pPr>
            <a:r>
              <a:rPr lang="en-US" sz="2720" dirty="0"/>
              <a:t>Heart Month</a:t>
            </a:r>
          </a:p>
          <a:p>
            <a:pPr lvl="1">
              <a:lnSpc>
                <a:spcPct val="160000"/>
              </a:lnSpc>
            </a:pPr>
            <a:r>
              <a:rPr lang="en-US" sz="2720" dirty="0">
                <a:latin typeface="Franklin Gothic Book" panose="020B0503020102020204" pitchFamily="34" charset="0"/>
              </a:rPr>
              <a:t>Flu Season</a:t>
            </a:r>
          </a:p>
          <a:p>
            <a:pPr>
              <a:lnSpc>
                <a:spcPct val="160000"/>
              </a:lnSpc>
            </a:pPr>
            <a:r>
              <a:rPr lang="en-US" sz="3200" dirty="0">
                <a:latin typeface="Franklin Gothic Book" panose="020B0503020102020204" pitchFamily="34" charset="0"/>
              </a:rPr>
              <a:t>Track any Impact</a:t>
            </a:r>
          </a:p>
          <a:p>
            <a:endParaRPr lang="en-US" sz="3200" dirty="0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86611-C9AE-44F9-8D33-D69BC3236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20910-812A-4CC9-9F47-A2588DF4873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7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CCD83-2FD7-4E95-83D0-5C980C915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Creative Engagement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2FA19-6FCF-4AF2-9910-B2574E752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Franklin Gothic Book" panose="020B0503020102020204" pitchFamily="34" charset="0"/>
              </a:rPr>
              <a:t>Choosing Wisely Scavenger Hunt</a:t>
            </a:r>
          </a:p>
          <a:p>
            <a:r>
              <a:rPr lang="en-US" sz="3200" dirty="0">
                <a:latin typeface="Franklin Gothic Book" panose="020B0503020102020204" pitchFamily="34" charset="0"/>
              </a:rPr>
              <a:t>Word Searches </a:t>
            </a:r>
          </a:p>
          <a:p>
            <a:r>
              <a:rPr lang="en-US" sz="3200" dirty="0">
                <a:latin typeface="Franklin Gothic Book" panose="020B0503020102020204" pitchFamily="34" charset="0"/>
              </a:rPr>
              <a:t>Choosing Wisely Trivia Quizzes</a:t>
            </a:r>
          </a:p>
          <a:p>
            <a:r>
              <a:rPr lang="en-US" sz="3200" dirty="0">
                <a:latin typeface="Franklin Gothic Book" panose="020B0503020102020204" pitchFamily="34" charset="0"/>
              </a:rPr>
              <a:t>Monthly Newsletter Articles on a Choosing Wisely Topic</a:t>
            </a:r>
          </a:p>
          <a:p>
            <a:endParaRPr lang="en-US" sz="3200" dirty="0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86611-C9AE-44F9-8D33-D69BC3236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20910-812A-4CC9-9F47-A2588DF4873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9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A31CD-2C1E-471B-8295-9302A6448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of Patient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3C59F-D232-4687-8BDB-C88B8D5EE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27406"/>
            <a:ext cx="10972800" cy="461740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Patient Resource Materials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  <a:hlinkClick r:id="rId2"/>
              </a:rPr>
              <a:t>http://www.choosingwisely.org/patient-resources/</a:t>
            </a:r>
            <a:r>
              <a:rPr lang="en-US" sz="2400" dirty="0">
                <a:solidFill>
                  <a:prstClr val="black"/>
                </a:solidFill>
              </a:rPr>
              <a:t> or 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</a:rPr>
              <a:t>https://www.facebook.com/choosingwiselyri</a:t>
            </a:r>
          </a:p>
          <a:p>
            <a:r>
              <a:rPr lang="en-US" sz="2400" dirty="0"/>
              <a:t>Posters and Wallet Cards</a:t>
            </a:r>
          </a:p>
          <a:p>
            <a:pPr marL="0" indent="0">
              <a:buNone/>
            </a:pPr>
            <a:r>
              <a:rPr lang="en-US" sz="2400" u="sng" dirty="0">
                <a:solidFill>
                  <a:prstClr val="black"/>
                </a:solidFill>
                <a:hlinkClick r:id="rId3"/>
              </a:rPr>
              <a:t>http://www.choosingwisely.org/getting-started/resource-library/additional-materials-for-patients/</a:t>
            </a:r>
            <a:endParaRPr lang="en-US" sz="2400" u="sng" dirty="0">
              <a:solidFill>
                <a:prstClr val="black"/>
              </a:solidFill>
            </a:endParaRPr>
          </a:p>
          <a:p>
            <a:r>
              <a:rPr lang="en-US" sz="2400" dirty="0">
                <a:solidFill>
                  <a:prstClr val="black"/>
                </a:solidFill>
              </a:rPr>
              <a:t>Patient Brochures</a:t>
            </a:r>
          </a:p>
          <a:p>
            <a:pPr marL="0" indent="0">
              <a:buNone/>
            </a:pPr>
            <a:r>
              <a:rPr lang="en-US" sz="2400" u="sng" dirty="0">
                <a:solidFill>
                  <a:prstClr val="black"/>
                </a:solidFill>
                <a:hlinkClick r:id="rId4"/>
              </a:rPr>
              <a:t>https://www.ribgh.org/choosing-wisely-ri</a:t>
            </a:r>
            <a:endParaRPr lang="en-US" sz="2400" u="sng" dirty="0">
              <a:solidFill>
                <a:prstClr val="black"/>
              </a:solidFill>
            </a:endParaRPr>
          </a:p>
          <a:p>
            <a:r>
              <a:rPr lang="en-US" sz="2400" dirty="0">
                <a:solidFill>
                  <a:prstClr val="black"/>
                </a:solidFill>
              </a:rPr>
              <a:t>Patient Videos 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Dr. Bledsoe </a:t>
            </a:r>
            <a:r>
              <a:rPr lang="en-US" sz="2400" dirty="0">
                <a:solidFill>
                  <a:prstClr val="black"/>
                </a:solidFill>
                <a:hlinkClick r:id="rId5"/>
              </a:rPr>
              <a:t>https://youtu.be/IzNaNSImYT4</a:t>
            </a:r>
            <a:endParaRPr lang="en-US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Dr Brennan </a:t>
            </a:r>
            <a:r>
              <a:rPr lang="en-US" sz="2400" dirty="0">
                <a:solidFill>
                  <a:prstClr val="black"/>
                </a:solidFill>
                <a:hlinkClick r:id="rId6"/>
              </a:rPr>
              <a:t>https://youtu.be/mY5JI-ivOEQ</a:t>
            </a:r>
            <a:endParaRPr lang="en-US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Dr. Rodriguez </a:t>
            </a:r>
            <a:r>
              <a:rPr lang="en-US" sz="2400" dirty="0">
                <a:solidFill>
                  <a:prstClr val="black"/>
                </a:solidFill>
                <a:hlinkClick r:id="rId7"/>
              </a:rPr>
              <a:t>https://www.youtube.com/watch?v=uDw7dQ93wcI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41CA5-DEED-4F94-986E-FE0C549A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20910-812A-4CC9-9F47-A2588DF4873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FC8DA18-E514-48A6-B3A7-AC590F520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08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RIBGH Choosing Wisely 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360" dirty="0"/>
              <a:t>Choosing Wisely:</a:t>
            </a:r>
          </a:p>
          <a:p>
            <a:r>
              <a:rPr lang="en-US" sz="3360" dirty="0"/>
              <a:t>Joanne Bilotta, Campaign Manager &amp; Board Member, Choosing Wisely Campaign</a:t>
            </a:r>
          </a:p>
          <a:p>
            <a:pPr marL="548640" lvl="1" indent="0">
              <a:buNone/>
            </a:pPr>
            <a:r>
              <a:rPr lang="en-US" sz="2880" dirty="0">
                <a:hlinkClick r:id="rId2"/>
              </a:rPr>
              <a:t>jbilotta.RIBGH@gmail.com</a:t>
            </a:r>
            <a:r>
              <a:rPr lang="en-US" sz="2880" dirty="0"/>
              <a:t> or (508) 404-6560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1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C5A7A13-B2B1-4227-BA23-B7413E4A0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133" y="264477"/>
            <a:ext cx="1162582" cy="14963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EE3183-7862-48E7-B99F-521B4F5EC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00319-190D-4B10-B9BB-EAE872CB0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latin typeface="Franklin Gothic Book" panose="020B0503020102020204" pitchFamily="34" charset="0"/>
              </a:rPr>
              <a:t>According to a study conducted by the </a:t>
            </a:r>
            <a:r>
              <a:rPr lang="en-US" sz="2800" b="1" dirty="0">
                <a:solidFill>
                  <a:prstClr val="black"/>
                </a:solidFill>
              </a:rPr>
              <a:t>National Academy of Medicine (NAM)</a:t>
            </a:r>
          </a:p>
          <a:p>
            <a:pPr lvl="1">
              <a:lnSpc>
                <a:spcPct val="120000"/>
              </a:lnSpc>
              <a:buClr>
                <a:schemeClr val="tx1"/>
              </a:buClr>
            </a:pPr>
            <a:r>
              <a:rPr lang="en-US" sz="2800" b="1" dirty="0">
                <a:solidFill>
                  <a:srgbClr val="C00000"/>
                </a:solidFill>
                <a:latin typeface="Franklin Gothic Book" panose="020B0503020102020204" pitchFamily="34" charset="0"/>
              </a:rPr>
              <a:t>$210 billion of the $750 billion of excess spending in the USA </a:t>
            </a:r>
            <a:r>
              <a:rPr lang="en-US" sz="28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is spent on unnecessary or needlessly expensive care</a:t>
            </a:r>
          </a:p>
          <a:p>
            <a:pPr lvl="1">
              <a:lnSpc>
                <a:spcPct val="120000"/>
              </a:lnSpc>
              <a:buClr>
                <a:schemeClr val="tx1"/>
              </a:buClr>
            </a:pPr>
            <a:r>
              <a:rPr lang="en-US" sz="2800" b="1" dirty="0">
                <a:solidFill>
                  <a:srgbClr val="C00000"/>
                </a:solidFill>
              </a:rPr>
              <a:t>30,000 deaths </a:t>
            </a:r>
            <a:r>
              <a:rPr lang="en-US" sz="2800" b="1" dirty="0">
                <a:solidFill>
                  <a:prstClr val="black"/>
                </a:solidFill>
              </a:rPr>
              <a:t>per year can be attributed to this low value care</a:t>
            </a:r>
          </a:p>
          <a:p>
            <a:pPr lvl="1">
              <a:lnSpc>
                <a:spcPct val="120000"/>
              </a:lnSpc>
              <a:buClr>
                <a:schemeClr val="tx1"/>
              </a:buClr>
            </a:pPr>
            <a:r>
              <a:rPr lang="en-US" sz="2800" b="1" dirty="0">
                <a:solidFill>
                  <a:prstClr val="black"/>
                </a:solidFill>
              </a:rPr>
              <a:t>Low value care is contributing to higher health care premiums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98DEB-1AFB-455F-80F5-5E6F11099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2912B-AEB1-41B6-89B1-B9774A177E4B}" type="slidenum">
              <a: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88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F810-8AE5-4D09-B9CD-F1D9978B2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Choosing Wisely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8691E-884E-4C5C-9820-C2392E895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prstClr val="black"/>
                </a:solidFill>
              </a:rPr>
              <a:t>Survey conducted by the American Board of Internal Medicine Foundation (ABIMF) found: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prstClr val="black"/>
                </a:solidFill>
              </a:rPr>
              <a:t>Physicians felt pressured by patients to prescribe unnecessary tests or treatments and feared lawsuits or losing patients if said “no”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prstClr val="black"/>
                </a:solidFill>
              </a:rPr>
              <a:t>Physicians lacked the tools to have conversations with patients</a:t>
            </a:r>
          </a:p>
          <a:p>
            <a:pPr lvl="1">
              <a:lnSpc>
                <a:spcPct val="120000"/>
              </a:lnSpc>
            </a:pPr>
            <a:r>
              <a:rPr lang="en-US" sz="2400" dirty="0">
                <a:solidFill>
                  <a:prstClr val="black"/>
                </a:solidFill>
              </a:rPr>
              <a:t>Patients felt uncomfortable asking their doctor questions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prstClr val="black"/>
                </a:solidFill>
              </a:rPr>
              <a:t>ABIMF Launched Choosing Wisely in 2012</a:t>
            </a:r>
            <a:endParaRPr lang="en-US" sz="2880" b="1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F3E74-93AE-4DD8-83CD-3BC54C1A6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0910-812A-4CC9-9F47-A2588DF48730}" type="slidenum">
              <a:rPr kumimoji="0" lang="en-US" sz="192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1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Choosing Wisely Campaign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586" y="1325881"/>
            <a:ext cx="10972800" cy="4617403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1920" dirty="0"/>
              <a:t>Initiative of the American Board of Internal Medicine Foundation (ABIMF)</a:t>
            </a:r>
          </a:p>
          <a:p>
            <a:pPr>
              <a:buClr>
                <a:schemeClr val="tx1"/>
              </a:buClr>
            </a:pPr>
            <a:r>
              <a:rPr lang="en-US" sz="1920" b="1" dirty="0"/>
              <a:t>Goal</a:t>
            </a:r>
            <a:r>
              <a:rPr lang="en-US" sz="1920" dirty="0"/>
              <a:t>: drive appropriate prevention and reduce unnecessary tests and procedures</a:t>
            </a:r>
          </a:p>
          <a:p>
            <a:pPr>
              <a:buClr>
                <a:schemeClr val="tx1"/>
              </a:buClr>
            </a:pPr>
            <a:r>
              <a:rPr lang="en-US" sz="1920" b="1" dirty="0"/>
              <a:t>Strategy:</a:t>
            </a:r>
            <a:r>
              <a:rPr lang="en-US" sz="1920" dirty="0"/>
              <a:t> promote conversations between doctors and patients about their treatment options, risks, and cost</a:t>
            </a:r>
          </a:p>
          <a:p>
            <a:pPr>
              <a:buClr>
                <a:schemeClr val="tx1"/>
              </a:buClr>
            </a:pPr>
            <a:r>
              <a:rPr lang="en-US" sz="1920" dirty="0"/>
              <a:t>Evidence-based materials and recommendations developed by 80+  Medical Specialty Boards</a:t>
            </a:r>
          </a:p>
          <a:p>
            <a:pPr>
              <a:buClr>
                <a:schemeClr val="tx1"/>
              </a:buClr>
            </a:pPr>
            <a:endParaRPr lang="en-US" sz="1920" dirty="0">
              <a:latin typeface="Franklin Gothic Demi Cond" panose="020B0706030402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57F1E4F-1CFF-5643-939E-217C01CDF56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097280"/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60783" y="3077844"/>
            <a:ext cx="3148947" cy="3457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dirty="0">
                <a:solidFill>
                  <a:prstClr val="black"/>
                </a:solidFill>
                <a:latin typeface="Franklin Gothic Demi Cond" panose="020B0706030402020204" pitchFamily="34" charset="0"/>
              </a:rPr>
              <a:t>Active Campaigns in 20 Countries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26947C0-3D8E-4567-BF72-16F85533D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5" y="397664"/>
            <a:ext cx="2161139" cy="1350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66FF68C-12AC-4288-8FCC-E880FA37C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640" y="3332573"/>
            <a:ext cx="4412984" cy="2514851"/>
          </a:xfrm>
          <a:prstGeom prst="rect">
            <a:avLst/>
          </a:prstGeom>
        </p:spPr>
      </p:pic>
      <p:pic>
        <p:nvPicPr>
          <p:cNvPr id="11" name="Picture 10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2EF4BC14-05FE-440B-A826-788611292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302" y="3380025"/>
            <a:ext cx="3868082" cy="278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9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Choosing Wisely-RI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25881"/>
            <a:ext cx="7738860" cy="461740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160"/>
              </a:spcAft>
              <a:buClr>
                <a:schemeClr val="tx1"/>
              </a:buClr>
            </a:pPr>
            <a:r>
              <a:rPr lang="en-US" sz="2000" b="1" dirty="0"/>
              <a:t>Statewide campaign launched by the RI Business Group on Health (RIBGH)</a:t>
            </a:r>
          </a:p>
          <a:p>
            <a:pPr lvl="1">
              <a:spcBef>
                <a:spcPts val="0"/>
              </a:spcBef>
              <a:spcAft>
                <a:spcPts val="2160"/>
              </a:spcAft>
              <a:buClr>
                <a:schemeClr val="tx1"/>
              </a:buClr>
            </a:pPr>
            <a:r>
              <a:rPr lang="en-US" sz="2000" dirty="0"/>
              <a:t>Targeting  RI employers of all sizes and industries, healthcare providers, and consumers of healthcare services</a:t>
            </a:r>
          </a:p>
          <a:p>
            <a:pPr>
              <a:spcBef>
                <a:spcPts val="0"/>
              </a:spcBef>
              <a:spcAft>
                <a:spcPts val="2160"/>
              </a:spcAft>
              <a:buClr>
                <a:schemeClr val="tx1"/>
              </a:buClr>
            </a:pPr>
            <a:r>
              <a:rPr lang="en-US" sz="2000" b="1" dirty="0"/>
              <a:t>Similar approach as Seat Belt and Anti-smoking Campaigns</a:t>
            </a:r>
          </a:p>
          <a:p>
            <a:pPr>
              <a:spcBef>
                <a:spcPts val="0"/>
              </a:spcBef>
              <a:spcAft>
                <a:spcPts val="2160"/>
              </a:spcAft>
              <a:buClr>
                <a:schemeClr val="tx1"/>
              </a:buClr>
            </a:pPr>
            <a:r>
              <a:rPr lang="en-US" sz="2000" b="1" dirty="0"/>
              <a:t>Governor Raimondo declared RI a Choosing Wisely State </a:t>
            </a:r>
          </a:p>
          <a:p>
            <a:pPr>
              <a:spcBef>
                <a:spcPts val="0"/>
              </a:spcBef>
              <a:spcAft>
                <a:spcPts val="2160"/>
              </a:spcAft>
              <a:buClr>
                <a:schemeClr val="tx1"/>
              </a:buClr>
            </a:pPr>
            <a:r>
              <a:rPr lang="en-US" sz="2000" b="1" dirty="0"/>
              <a:t>Supported by the RI Department of Health, RI Medical Society,  RI Foundation &amp; Health Plans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D57F1E4F-1CFF-5643-939E-217C01CDF56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097280"/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2" t="11867" r="4898"/>
          <a:stretch/>
        </p:blipFill>
        <p:spPr bwMode="auto">
          <a:xfrm>
            <a:off x="8348460" y="4548959"/>
            <a:ext cx="2179813" cy="1211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292" y="2848863"/>
            <a:ext cx="1994146" cy="124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37F0F1-8F6D-4A31-863F-07332281C221}"/>
              </a:ext>
            </a:extLst>
          </p:cNvPr>
          <p:cNvSpPr txBox="1"/>
          <p:nvPr/>
        </p:nvSpPr>
        <p:spPr>
          <a:xfrm>
            <a:off x="3241961" y="6153197"/>
            <a:ext cx="1848199" cy="424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097280"/>
            <a:endParaRPr lang="en-US" sz="216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4CB4D36-F520-4F41-BFE2-FDF99E1AB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868" y="274637"/>
            <a:ext cx="2796667" cy="193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35C062F9-CFCB-46C1-B65E-D329E2286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4342">
            <a:off x="9777300" y="731545"/>
            <a:ext cx="988375" cy="102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75EFE6-999A-45C1-8817-D655B3FFC6CC}"/>
              </a:ext>
            </a:extLst>
          </p:cNvPr>
          <p:cNvSpPr txBox="1"/>
          <p:nvPr/>
        </p:nvSpPr>
        <p:spPr>
          <a:xfrm>
            <a:off x="8960575" y="999924"/>
            <a:ext cx="1341665" cy="313932"/>
          </a:xfrm>
          <a:prstGeom prst="rect">
            <a:avLst/>
          </a:prstGeom>
          <a:solidFill>
            <a:srgbClr val="C2A52F"/>
          </a:solidFill>
        </p:spPr>
        <p:txBody>
          <a:bodyPr wrap="square" rtlCol="0">
            <a:spAutoFit/>
          </a:bodyPr>
          <a:lstStyle/>
          <a:p>
            <a:pPr defTabSz="1097280"/>
            <a:r>
              <a:rPr lang="en-US" sz="1440" dirty="0">
                <a:solidFill>
                  <a:prstClr val="black"/>
                </a:solidFill>
                <a:latin typeface="Calibri"/>
              </a:rPr>
              <a:t>RI 1</a:t>
            </a:r>
            <a:r>
              <a:rPr lang="en-US" sz="1440" baseline="30000" dirty="0">
                <a:solidFill>
                  <a:prstClr val="black"/>
                </a:solidFill>
                <a:latin typeface="Calibri"/>
              </a:rPr>
              <a:t>st</a:t>
            </a:r>
            <a:r>
              <a:rPr lang="en-US" sz="1440" dirty="0">
                <a:solidFill>
                  <a:prstClr val="black"/>
                </a:solidFill>
                <a:latin typeface="Calibri"/>
              </a:rPr>
              <a:t> CW State</a:t>
            </a:r>
          </a:p>
        </p:txBody>
      </p:sp>
    </p:spTree>
    <p:extLst>
      <p:ext uri="{BB962C8B-B14F-4D97-AF65-F5344CB8AC3E}">
        <p14:creationId xmlns:p14="http://schemas.microsoft.com/office/powerpoint/2010/main" val="236859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2FE69-6E72-492F-ACB7-95A522303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5 Questions to Ask Your Doctor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39D36-2A38-44B2-888C-D86AF8F63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Clr>
                <a:schemeClr val="bg2">
                  <a:lumMod val="50000"/>
                </a:schemeClr>
              </a:buClr>
              <a:buFont typeface="+mj-lt"/>
              <a:buAutoNum type="arabicPeriod"/>
            </a:pPr>
            <a:r>
              <a:rPr lang="en-US" dirty="0"/>
              <a:t>Do I really need this test or procedure?</a:t>
            </a:r>
          </a:p>
          <a:p>
            <a:pPr marL="742950" indent="-742950">
              <a:buClr>
                <a:schemeClr val="accent3">
                  <a:lumMod val="75000"/>
                </a:schemeClr>
              </a:buClr>
              <a:buFont typeface="+mj-lt"/>
              <a:buAutoNum type="arabicPeriod"/>
            </a:pPr>
            <a:r>
              <a:rPr lang="en-US" dirty="0"/>
              <a:t>What are the risks and side effects?</a:t>
            </a:r>
          </a:p>
          <a:p>
            <a:pPr marL="742950" indent="-742950">
              <a:buClr>
                <a:schemeClr val="accent5">
                  <a:lumMod val="75000"/>
                </a:schemeClr>
              </a:buClr>
              <a:buFont typeface="+mj-lt"/>
              <a:buAutoNum type="arabicPeriod"/>
            </a:pPr>
            <a:r>
              <a:rPr lang="en-US" dirty="0"/>
              <a:t>Are there simpler safer options?</a:t>
            </a:r>
          </a:p>
          <a:p>
            <a:pPr marL="742950" indent="-742950">
              <a:buClr>
                <a:schemeClr val="tx2">
                  <a:lumMod val="75000"/>
                </a:schemeClr>
              </a:buClr>
              <a:buFont typeface="+mj-lt"/>
              <a:buAutoNum type="arabicPeriod"/>
            </a:pPr>
            <a:r>
              <a:rPr lang="en-US" dirty="0"/>
              <a:t>What happens if I don’t do anything?</a:t>
            </a:r>
          </a:p>
          <a:p>
            <a:pPr marL="742950" indent="-742950">
              <a:buClr>
                <a:srgbClr val="7030A0"/>
              </a:buClr>
              <a:buFont typeface="+mj-lt"/>
              <a:buAutoNum type="arabicPeriod"/>
            </a:pPr>
            <a:r>
              <a:rPr lang="en-US" dirty="0"/>
              <a:t>How much does it cost and will my insurance pay for it?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87F64-2848-44DB-A4CF-D865A1174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20910-812A-4CC9-9F47-A2588DF4873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4">
            <a:extLst>
              <a:ext uri="{FF2B5EF4-FFF2-40B4-BE49-F238E27FC236}">
                <a16:creationId xmlns:a16="http://schemas.microsoft.com/office/drawing/2014/main" id="{10F4442A-8888-2C42-8F39-3D85C66F2B31}"/>
              </a:ext>
            </a:extLst>
          </p:cNvPr>
          <p:cNvSpPr txBox="1">
            <a:spLocks/>
          </p:cNvSpPr>
          <p:nvPr/>
        </p:nvSpPr>
        <p:spPr>
          <a:xfrm>
            <a:off x="1371600" y="152401"/>
            <a:ext cx="10515600" cy="991989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600">
                <a:solidFill>
                  <a:srgbClr val="002060"/>
                </a:solidFill>
                <a:latin typeface="Franklin Gothic Heavy" panose="020B0903020102020204" pitchFamily="34" charset="0"/>
              </a:rPr>
              <a:t>The Choosing Wisely-RI Campaign </a:t>
            </a:r>
            <a:br>
              <a:rPr lang="en-US" sz="3600">
                <a:solidFill>
                  <a:srgbClr val="002060"/>
                </a:solidFill>
                <a:latin typeface="Franklin Gothic Heavy" panose="020B0903020102020204" pitchFamily="34" charset="0"/>
              </a:rPr>
            </a:br>
            <a:r>
              <a:rPr lang="en-US" sz="3600">
                <a:solidFill>
                  <a:srgbClr val="002060"/>
                </a:solidFill>
                <a:latin typeface="Franklin Gothic Heavy" panose="020B0903020102020204" pitchFamily="34" charset="0"/>
              </a:rPr>
              <a:t>is Growing!</a:t>
            </a:r>
            <a:endParaRPr lang="en-US" sz="3600" dirty="0">
              <a:solidFill>
                <a:srgbClr val="002060"/>
              </a:solidFill>
              <a:latin typeface="Franklin Gothic Heavy" panose="020B09030201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84FB94-7A51-A948-A726-5EA319AA3313}"/>
              </a:ext>
            </a:extLst>
          </p:cNvPr>
          <p:cNvGrpSpPr/>
          <p:nvPr/>
        </p:nvGrpSpPr>
        <p:grpSpPr>
          <a:xfrm>
            <a:off x="8188346" y="2410430"/>
            <a:ext cx="2304582" cy="945628"/>
            <a:chOff x="5645727" y="821164"/>
            <a:chExt cx="2822469" cy="1158130"/>
          </a:xfrm>
        </p:grpSpPr>
        <p:pic>
          <p:nvPicPr>
            <p:cNvPr id="35" name="Picture 2" descr="N:\Logos\Amica logos\Amica_logoRGBxLARGE tag.jpg">
              <a:extLst>
                <a:ext uri="{FF2B5EF4-FFF2-40B4-BE49-F238E27FC236}">
                  <a16:creationId xmlns:a16="http://schemas.microsoft.com/office/drawing/2014/main" id="{1CFD1804-C6D7-D748-BD4B-E326E40DDB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5727" y="1404555"/>
              <a:ext cx="1479550" cy="574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N:\Logos\Brown University\Brown_2c_Pos.jpg">
              <a:extLst>
                <a:ext uri="{FF2B5EF4-FFF2-40B4-BE49-F238E27FC236}">
                  <a16:creationId xmlns:a16="http://schemas.microsoft.com/office/drawing/2014/main" id="{63AD1F7D-80A1-3A48-96ED-9D7AC5CB9D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821164"/>
              <a:ext cx="1000596" cy="1152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2" descr="Image result for beacon mutual insurance logo">
            <a:extLst>
              <a:ext uri="{FF2B5EF4-FFF2-40B4-BE49-F238E27FC236}">
                <a16:creationId xmlns:a16="http://schemas.microsoft.com/office/drawing/2014/main" id="{C4A13310-E32D-3A44-B42E-09B3A4F38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883" y="1795354"/>
            <a:ext cx="1280175" cy="85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A23A6666-DF72-304C-9DAE-82E0DC38A172}"/>
              </a:ext>
            </a:extLst>
          </p:cNvPr>
          <p:cNvGrpSpPr/>
          <p:nvPr/>
        </p:nvGrpSpPr>
        <p:grpSpPr>
          <a:xfrm>
            <a:off x="4225542" y="4696711"/>
            <a:ext cx="6227495" cy="947487"/>
            <a:chOff x="914400" y="2964548"/>
            <a:chExt cx="7532531" cy="1146043"/>
          </a:xfrm>
        </p:grpSpPr>
        <p:pic>
          <p:nvPicPr>
            <p:cNvPr id="39" name="Picture 5">
              <a:extLst>
                <a:ext uri="{FF2B5EF4-FFF2-40B4-BE49-F238E27FC236}">
                  <a16:creationId xmlns:a16="http://schemas.microsoft.com/office/drawing/2014/main" id="{AAD65A80-C57B-C547-B8E3-2233529A5D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19"/>
            <a:stretch/>
          </p:blipFill>
          <p:spPr bwMode="auto">
            <a:xfrm>
              <a:off x="914400" y="3273995"/>
              <a:ext cx="1896979" cy="497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id="{E30BC6E1-6698-A647-955F-AA8A6464A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6859" y="2964548"/>
              <a:ext cx="1910072" cy="1146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" name="Picture 6" descr="https://pbs.twimg.com/profile_images/417840876274999296/CZhi9zP__400x400.jpeg">
            <a:extLst>
              <a:ext uri="{FF2B5EF4-FFF2-40B4-BE49-F238E27FC236}">
                <a16:creationId xmlns:a16="http://schemas.microsoft.com/office/drawing/2014/main" id="{55AAEA91-8468-8D46-97F3-5CF5700F0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451641"/>
            <a:ext cx="832550" cy="83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Image result for rhode island department of health logo">
            <a:extLst>
              <a:ext uri="{FF2B5EF4-FFF2-40B4-BE49-F238E27FC236}">
                <a16:creationId xmlns:a16="http://schemas.microsoft.com/office/drawing/2014/main" id="{ABDEDD12-25D6-7943-AD68-B185ED723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506" y="2633560"/>
            <a:ext cx="892630" cy="89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Image result for care transformation collaborative logo">
            <a:extLst>
              <a:ext uri="{FF2B5EF4-FFF2-40B4-BE49-F238E27FC236}">
                <a16:creationId xmlns:a16="http://schemas.microsoft.com/office/drawing/2014/main" id="{621A6CEB-35AD-9F48-9593-4F23BF011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962631"/>
            <a:ext cx="1742683" cy="6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80553BE-A5EE-0E40-91F2-14BB3D8FFB21}"/>
              </a:ext>
            </a:extLst>
          </p:cNvPr>
          <p:cNvSpPr txBox="1"/>
          <p:nvPr/>
        </p:nvSpPr>
        <p:spPr>
          <a:xfrm>
            <a:off x="1946004" y="1499464"/>
            <a:ext cx="2504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DESIGN FABRICATORS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23AD279-3D4F-A04E-81EB-59F0D7B4D4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88" y="3543347"/>
            <a:ext cx="1431881" cy="567514"/>
          </a:xfrm>
          <a:prstGeom prst="rect">
            <a:avLst/>
          </a:prstGeom>
        </p:spPr>
      </p:pic>
      <p:sp>
        <p:nvSpPr>
          <p:cNvPr id="46" name="AutoShape 10" descr="Image result for State of RI">
            <a:extLst>
              <a:ext uri="{FF2B5EF4-FFF2-40B4-BE49-F238E27FC236}">
                <a16:creationId xmlns:a16="http://schemas.microsoft.com/office/drawing/2014/main" id="{41E4CD4A-83DC-224F-9092-D522F28DAA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79199" y="316925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7" name="Picture 14" descr="Image result for State of RI logo">
            <a:extLst>
              <a:ext uri="{FF2B5EF4-FFF2-40B4-BE49-F238E27FC236}">
                <a16:creationId xmlns:a16="http://schemas.microsoft.com/office/drawing/2014/main" id="{94732149-CD09-2440-8FBE-A5DA804AC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949" y="4223981"/>
            <a:ext cx="1119246" cy="98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6" descr="Image result for city of providence logo">
            <a:extLst>
              <a:ext uri="{FF2B5EF4-FFF2-40B4-BE49-F238E27FC236}">
                <a16:creationId xmlns:a16="http://schemas.microsoft.com/office/drawing/2014/main" id="{923F80AE-BDE1-7E47-9A23-95C1A9F26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66" r="-1" b="13167"/>
          <a:stretch/>
        </p:blipFill>
        <p:spPr bwMode="auto">
          <a:xfrm>
            <a:off x="2974215" y="4807173"/>
            <a:ext cx="775021" cy="89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 descr="Image result for general dynamics logo">
            <a:extLst>
              <a:ext uri="{FF2B5EF4-FFF2-40B4-BE49-F238E27FC236}">
                <a16:creationId xmlns:a16="http://schemas.microsoft.com/office/drawing/2014/main" id="{791F9869-25A5-7448-95C3-12198C815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015" y="5193305"/>
            <a:ext cx="3096106" cy="35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0" descr="Image result for fm global logo">
            <a:extLst>
              <a:ext uri="{FF2B5EF4-FFF2-40B4-BE49-F238E27FC236}">
                <a16:creationId xmlns:a16="http://schemas.microsoft.com/office/drawing/2014/main" id="{0421FBF7-7EEC-EF45-89AA-C9ACFC722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50" y="1139824"/>
            <a:ext cx="1410003" cy="98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2" descr="Image result for coastal medical logo">
            <a:extLst>
              <a:ext uri="{FF2B5EF4-FFF2-40B4-BE49-F238E27FC236}">
                <a16:creationId xmlns:a16="http://schemas.microsoft.com/office/drawing/2014/main" id="{6AEF2B12-41F2-1D4A-BE13-21395A906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679" y="791360"/>
            <a:ext cx="1319630" cy="68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4" descr="Image result for ocean state urgent care logo">
            <a:extLst>
              <a:ext uri="{FF2B5EF4-FFF2-40B4-BE49-F238E27FC236}">
                <a16:creationId xmlns:a16="http://schemas.microsoft.com/office/drawing/2014/main" id="{4679CD80-5DB1-5548-98E4-A54A8D7B2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327" y="5668375"/>
            <a:ext cx="1814664" cy="84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18B884B-F76F-3741-B1AF-5E5DFE745ED2}"/>
              </a:ext>
            </a:extLst>
          </p:cNvPr>
          <p:cNvSpPr txBox="1"/>
          <p:nvPr/>
        </p:nvSpPr>
        <p:spPr>
          <a:xfrm>
            <a:off x="8243014" y="2276075"/>
            <a:ext cx="2073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University Medicine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8542160-738F-E441-BD1D-791A7033E6ED}"/>
              </a:ext>
            </a:extLst>
          </p:cNvPr>
          <p:cNvSpPr txBox="1"/>
          <p:nvPr/>
        </p:nvSpPr>
        <p:spPr>
          <a:xfrm>
            <a:off x="5756689" y="4660355"/>
            <a:ext cx="3533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EAST PROVIDENCE SENIOR CENTER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1C5CF13-090B-9D4A-B51D-B5A49C880696}"/>
              </a:ext>
            </a:extLst>
          </p:cNvPr>
          <p:cNvSpPr txBox="1"/>
          <p:nvPr/>
        </p:nvSpPr>
        <p:spPr>
          <a:xfrm>
            <a:off x="5382937" y="3092602"/>
            <a:ext cx="2266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SMITHFIELD SENIOR CENTER</a:t>
            </a:r>
          </a:p>
        </p:txBody>
      </p:sp>
      <p:pic>
        <p:nvPicPr>
          <p:cNvPr id="56" name="Picture 28" descr="Image result for usi logo">
            <a:extLst>
              <a:ext uri="{FF2B5EF4-FFF2-40B4-BE49-F238E27FC236}">
                <a16:creationId xmlns:a16="http://schemas.microsoft.com/office/drawing/2014/main" id="{E4497C73-54AE-F844-8253-13E06111B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813" y="2122137"/>
            <a:ext cx="1045066" cy="53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4BEB330-870C-7E43-A6DA-7B8F0070521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9821976" y="4033079"/>
            <a:ext cx="774307" cy="819245"/>
          </a:xfrm>
          <a:prstGeom prst="rect">
            <a:avLst/>
          </a:prstGeom>
        </p:spPr>
      </p:pic>
      <p:pic>
        <p:nvPicPr>
          <p:cNvPr id="58" name="Picture 5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C839B9-07D9-7E42-A8B0-5F02E0E13A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360" y="3470118"/>
            <a:ext cx="960386" cy="1242852"/>
          </a:xfrm>
          <a:prstGeom prst="rect">
            <a:avLst/>
          </a:prstGeom>
        </p:spPr>
      </p:pic>
      <p:pic>
        <p:nvPicPr>
          <p:cNvPr id="59" name="Picture 4" descr="Image result for thielsch engineering logo">
            <a:extLst>
              <a:ext uri="{FF2B5EF4-FFF2-40B4-BE49-F238E27FC236}">
                <a16:creationId xmlns:a16="http://schemas.microsoft.com/office/drawing/2014/main" id="{793280FB-024D-004F-9B6A-729A76C96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426" y="2253717"/>
            <a:ext cx="1320277" cy="65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F1D6F52-B370-444B-A8A1-E78F0150E9BB}"/>
              </a:ext>
            </a:extLst>
          </p:cNvPr>
          <p:cNvSpPr txBox="1"/>
          <p:nvPr/>
        </p:nvSpPr>
        <p:spPr>
          <a:xfrm>
            <a:off x="2246489" y="140555"/>
            <a:ext cx="29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314E"/>
              </a:solidFill>
              <a:latin typeface="Lucida Sans Unicode"/>
            </a:endParaRPr>
          </a:p>
        </p:txBody>
      </p:sp>
      <p:pic>
        <p:nvPicPr>
          <p:cNvPr id="61" name="Picture 6" descr="Image result for bryant university logo png">
            <a:extLst>
              <a:ext uri="{FF2B5EF4-FFF2-40B4-BE49-F238E27FC236}">
                <a16:creationId xmlns:a16="http://schemas.microsoft.com/office/drawing/2014/main" id="{6E7D52AF-7855-6E41-99E9-36DC74A2E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877" y="1410531"/>
            <a:ext cx="1550901" cy="52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3E8A575-F655-6947-885C-0997C9738ACC}"/>
              </a:ext>
            </a:extLst>
          </p:cNvPr>
          <p:cNvSpPr txBox="1"/>
          <p:nvPr/>
        </p:nvSpPr>
        <p:spPr>
          <a:xfrm>
            <a:off x="13886567" y="707289"/>
            <a:ext cx="7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C314E"/>
              </a:solidFill>
              <a:latin typeface="Lucida Sans Unicode"/>
            </a:endParaRPr>
          </a:p>
        </p:txBody>
      </p:sp>
      <p:pic>
        <p:nvPicPr>
          <p:cNvPr id="63" name="Picture 8" descr="Image result for the conference exchange rhode island logo">
            <a:extLst>
              <a:ext uri="{FF2B5EF4-FFF2-40B4-BE49-F238E27FC236}">
                <a16:creationId xmlns:a16="http://schemas.microsoft.com/office/drawing/2014/main" id="{0BF21F6C-3875-DD41-8C35-38501D97E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839" y="845960"/>
            <a:ext cx="807393" cy="8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Image result for arc of blackstone valley logo">
            <a:extLst>
              <a:ext uri="{FF2B5EF4-FFF2-40B4-BE49-F238E27FC236}">
                <a16:creationId xmlns:a16="http://schemas.microsoft.com/office/drawing/2014/main" id="{7CB24C85-1707-4543-ACD1-DD92B7395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182" y="1396675"/>
            <a:ext cx="1861409" cy="4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A044F27-2493-9842-A561-7554DAEAC83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63" y="2056764"/>
            <a:ext cx="1141903" cy="913015"/>
          </a:xfrm>
          <a:prstGeom prst="rect">
            <a:avLst/>
          </a:prstGeom>
        </p:spPr>
      </p:pic>
      <p:pic>
        <p:nvPicPr>
          <p:cNvPr id="66" name="Picture 2" descr="Image result for the ri foundation logo">
            <a:extLst>
              <a:ext uri="{FF2B5EF4-FFF2-40B4-BE49-F238E27FC236}">
                <a16:creationId xmlns:a16="http://schemas.microsoft.com/office/drawing/2014/main" id="{BF9B7078-1912-9F4D-8CF2-D1552377B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89" y="5684324"/>
            <a:ext cx="1769531" cy="99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A close up of a sign&#10;&#10;Description automatically generated">
            <a:extLst>
              <a:ext uri="{FF2B5EF4-FFF2-40B4-BE49-F238E27FC236}">
                <a16:creationId xmlns:a16="http://schemas.microsoft.com/office/drawing/2014/main" id="{10276A55-7B04-F64D-9C4B-CF4B6811083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62" y="2882920"/>
            <a:ext cx="2005750" cy="488571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A0A8BFAE-0327-0340-9BC4-C67DF02272D3}"/>
              </a:ext>
            </a:extLst>
          </p:cNvPr>
          <p:cNvSpPr txBox="1"/>
          <p:nvPr/>
        </p:nvSpPr>
        <p:spPr>
          <a:xfrm>
            <a:off x="4055941" y="5629095"/>
            <a:ext cx="2966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C314E"/>
                </a:solidFill>
                <a:latin typeface="Lucida Sans Unicode"/>
              </a:rPr>
              <a:t>Benjamin Church Senior Center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15CBD6B-7DBE-6747-B1E3-E6F16AD9B2FA}"/>
              </a:ext>
            </a:extLst>
          </p:cNvPr>
          <p:cNvSpPr txBox="1"/>
          <p:nvPr/>
        </p:nvSpPr>
        <p:spPr>
          <a:xfrm>
            <a:off x="8334729" y="5816532"/>
            <a:ext cx="2190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1C314E"/>
                </a:solidFill>
                <a:latin typeface="Lucida Sans Unicode"/>
              </a:rPr>
              <a:t>Coventry Senior Center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12A3CE0-7445-AF46-8C2C-F767CC45C2A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281" y="3526003"/>
            <a:ext cx="1653173" cy="1235129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B469E507-4D59-1146-8248-EFE0C7AA79ED}"/>
              </a:ext>
            </a:extLst>
          </p:cNvPr>
          <p:cNvSpPr txBox="1"/>
          <p:nvPr/>
        </p:nvSpPr>
        <p:spPr>
          <a:xfrm>
            <a:off x="8567746" y="1795355"/>
            <a:ext cx="2100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1C314E"/>
                </a:solidFill>
                <a:latin typeface="Lucida Sans Unicode"/>
              </a:rPr>
              <a:t>Scituate Senior Center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B62B7DA8-D20E-A740-9FE4-66E2DDEF78B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422" y="3371490"/>
            <a:ext cx="891122" cy="891122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120A21D4-10C8-FF4B-8869-50AB7F75A9C0}"/>
              </a:ext>
            </a:extLst>
          </p:cNvPr>
          <p:cNvSpPr txBox="1"/>
          <p:nvPr/>
        </p:nvSpPr>
        <p:spPr>
          <a:xfrm>
            <a:off x="8725155" y="3572025"/>
            <a:ext cx="1821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C314E"/>
                </a:solidFill>
                <a:latin typeface="Lucida Sans Unicode"/>
              </a:rPr>
              <a:t>Tiverton Senior Center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2A4FF76-0429-884E-855F-DC517BCA6F42}"/>
              </a:ext>
            </a:extLst>
          </p:cNvPr>
          <p:cNvSpPr txBox="1"/>
          <p:nvPr/>
        </p:nvSpPr>
        <p:spPr>
          <a:xfrm>
            <a:off x="3135524" y="1028204"/>
            <a:ext cx="2127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1C314E"/>
                </a:solidFill>
                <a:latin typeface="Lucida Sans Unicode"/>
              </a:rPr>
              <a:t>Warwick Senior Center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C0B788F-F43A-424E-AD3B-095A8E005B69}"/>
              </a:ext>
            </a:extLst>
          </p:cNvPr>
          <p:cNvSpPr txBox="1"/>
          <p:nvPr/>
        </p:nvSpPr>
        <p:spPr>
          <a:xfrm>
            <a:off x="7222824" y="6436218"/>
            <a:ext cx="3389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C314E"/>
                </a:solidFill>
                <a:latin typeface="Lucida Sans Unicode"/>
              </a:rPr>
              <a:t>Town Of Cumberland Senior Center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22CD7-5DF6-4676-A848-E1FD34324B12}"/>
              </a:ext>
            </a:extLst>
          </p:cNvPr>
          <p:cNvSpPr txBox="1"/>
          <p:nvPr/>
        </p:nvSpPr>
        <p:spPr>
          <a:xfrm>
            <a:off x="627815" y="5363401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Kahn Litwin </a:t>
            </a:r>
            <a:r>
              <a:rPr lang="en-US" dirty="0" err="1"/>
              <a:t>Renza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E27BCF-3382-432F-A705-9C3B1A731C9C}"/>
              </a:ext>
            </a:extLst>
          </p:cNvPr>
          <p:cNvSpPr txBox="1"/>
          <p:nvPr/>
        </p:nvSpPr>
        <p:spPr>
          <a:xfrm>
            <a:off x="815163" y="46603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2D8A36-8182-4E18-AA02-628D8B6B37C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14552" y="4009418"/>
            <a:ext cx="1183887" cy="118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2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0CF40-1D63-461A-86A8-BC54AC472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Physician Materials &amp;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C424C-E1CF-4F4C-B463-60F716CD2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97280"/>
            <a:fld id="{E8320910-812A-4CC9-9F47-A2588DF4873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097280"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D71BDF0-2C96-4AD5-B255-337533E4B7C5}"/>
                  </a:ext>
                </a:extLst>
              </p14:cNvPr>
              <p14:cNvContentPartPr/>
              <p14:nvPr/>
            </p14:nvContentPartPr>
            <p14:xfrm>
              <a:off x="9935341" y="3423756"/>
              <a:ext cx="383184" cy="842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xmlns="" id="{1D71BDF0-2C96-4AD5-B255-337533E4B7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72317" y="3045756"/>
                <a:ext cx="508871" cy="83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9F7659B-B983-4F93-865B-2D310C54414B}"/>
                  </a:ext>
                </a:extLst>
              </p14:cNvPr>
              <p14:cNvContentPartPr/>
              <p14:nvPr/>
            </p14:nvContentPartPr>
            <p14:xfrm>
              <a:off x="8363768" y="2056465"/>
              <a:ext cx="849744" cy="122256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xmlns="" id="{A9F7659B-B983-4F93-865B-2D310C54414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00757" y="1677796"/>
                <a:ext cx="975405" cy="879233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B4F8A474-4E2C-4BD0-B387-0C833BC44E54}"/>
              </a:ext>
            </a:extLst>
          </p:cNvPr>
          <p:cNvSpPr/>
          <p:nvPr/>
        </p:nvSpPr>
        <p:spPr>
          <a:xfrm>
            <a:off x="543541" y="1359173"/>
            <a:ext cx="5986638" cy="544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411480" defTabSz="109728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Provided Free of Charge: </a:t>
            </a:r>
          </a:p>
          <a:p>
            <a:pPr marL="868680" lvl="1" indent="-411480" defTabSz="109728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Franklin Gothic Book" panose="020B0503020102020204" pitchFamily="34" charset="0"/>
              </a:rPr>
              <a:t>Over 550 Recommendations</a:t>
            </a:r>
          </a:p>
          <a:p>
            <a:pPr marL="868680" lvl="1" indent="-411480" defTabSz="109728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Franklin Gothic Book" panose="020B0503020102020204" pitchFamily="34" charset="0"/>
              </a:rPr>
              <a:t>Simulated Encounter Tools &amp; Videos</a:t>
            </a:r>
          </a:p>
          <a:p>
            <a:pPr marL="868680" lvl="1" indent="-411480" defTabSz="109728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Franklin Gothic Book" panose="020B0503020102020204" pitchFamily="34" charset="0"/>
              </a:rPr>
              <a:t>Educational Training Modules &amp; Toolkits</a:t>
            </a:r>
          </a:p>
          <a:p>
            <a:pPr marL="1325880" lvl="2" indent="-411480" defTabSz="109728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Franklin Gothic Book" panose="020B0503020102020204" pitchFamily="34" charset="0"/>
              </a:rPr>
              <a:t>Some Are CME Eligible</a:t>
            </a:r>
          </a:p>
          <a:p>
            <a:pPr marL="868680" lvl="1" indent="-411480" defTabSz="109728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Franklin Gothic Book" panose="020B0503020102020204" pitchFamily="34" charset="0"/>
              </a:rPr>
              <a:t>Choosing Wisely Webinars</a:t>
            </a:r>
          </a:p>
          <a:p>
            <a:pPr marL="868680" lvl="1" indent="-411480" defTabSz="109728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Franklin Gothic Book" panose="020B0503020102020204" pitchFamily="34" charset="0"/>
              </a:rPr>
              <a:t>Shared Data From Choosing Wisely Campaigns Around the World</a:t>
            </a:r>
          </a:p>
          <a:p>
            <a:pPr marL="868680" lvl="1" indent="-411480" defTabSz="109728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Franklin Gothic Book" panose="020B0503020102020204" pitchFamily="34" charset="0"/>
              </a:rPr>
              <a:t>Choosing Wisely Cell Phone App</a:t>
            </a:r>
          </a:p>
          <a:p>
            <a:pPr marL="1325880" lvl="2" indent="-411480" defTabSz="109728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  <a:latin typeface="Franklin Gothic Book" panose="020B0503020102020204" pitchFamily="34" charset="0"/>
              </a:rPr>
              <a:t>Free and available on Google Play &amp; iTunes</a:t>
            </a:r>
          </a:p>
          <a:p>
            <a:pPr marL="1051560" lvl="1" indent="-411480" defTabSz="1097280">
              <a:spcAft>
                <a:spcPts val="1440"/>
              </a:spcAft>
              <a:buFont typeface="Wingdings" panose="05000000000000000000" pitchFamily="2" charset="2"/>
              <a:buChar char="Ø"/>
            </a:pPr>
            <a:endParaRPr lang="en-US" sz="24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  <a:p>
            <a:pPr marL="1051560" lvl="1" indent="-411480" defTabSz="1097280">
              <a:spcAft>
                <a:spcPts val="1440"/>
              </a:spcAft>
              <a:buFont typeface="Wingdings" panose="05000000000000000000" pitchFamily="2" charset="2"/>
              <a:buChar char="Ø"/>
            </a:pPr>
            <a:endParaRPr lang="en-US" sz="24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0" name="Content Placeholder 19" descr="A picture containing photo&#10;&#10;Description generated with high confidence">
            <a:extLst>
              <a:ext uri="{FF2B5EF4-FFF2-40B4-BE49-F238E27FC236}">
                <a16:creationId xmlns:a16="http://schemas.microsoft.com/office/drawing/2014/main" id="{62741B65-B805-47E7-9990-8F954D13E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761" y="264745"/>
            <a:ext cx="1714997" cy="3047524"/>
          </a:xfrm>
        </p:spPr>
      </p:pic>
      <p:pic>
        <p:nvPicPr>
          <p:cNvPr id="26" name="Picture 25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9C357061-C8E9-4DFF-89CB-B980ED8CA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8211" y="799036"/>
            <a:ext cx="2744957" cy="2058718"/>
          </a:xfrm>
          <a:prstGeom prst="rect">
            <a:avLst/>
          </a:prstGeom>
        </p:spPr>
      </p:pic>
      <p:pic>
        <p:nvPicPr>
          <p:cNvPr id="30" name="Picture 29" descr="A screen shot of a person&#10;&#10;Description generated with high confidence">
            <a:extLst>
              <a:ext uri="{FF2B5EF4-FFF2-40B4-BE49-F238E27FC236}">
                <a16:creationId xmlns:a16="http://schemas.microsoft.com/office/drawing/2014/main" id="{2F312484-106F-41DE-AD30-38DABDD0AC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69" y="3114754"/>
            <a:ext cx="3659944" cy="2744958"/>
          </a:xfrm>
          <a:prstGeom prst="rect">
            <a:avLst/>
          </a:prstGeom>
        </p:spPr>
      </p:pic>
      <p:pic>
        <p:nvPicPr>
          <p:cNvPr id="32" name="Picture 31" descr="A screenshot of text&#10;&#10;Description generated with very high confidence">
            <a:extLst>
              <a:ext uri="{FF2B5EF4-FFF2-40B4-BE49-F238E27FC236}">
                <a16:creationId xmlns:a16="http://schemas.microsoft.com/office/drawing/2014/main" id="{DF3C9C03-F154-45C8-8DFC-86B190FDE1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649">
            <a:off x="6298017" y="3932184"/>
            <a:ext cx="1740244" cy="111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89AE8-A93D-4735-A8D0-09B4C484F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of Physician/Clinician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75485-F554-473D-84E3-20A0B7126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Physician Toolkit</a:t>
            </a:r>
          </a:p>
          <a:p>
            <a:pPr lvl="1"/>
            <a:r>
              <a:rPr lang="en-US" sz="1520" dirty="0">
                <a:hlinkClick r:id="rId2"/>
              </a:rPr>
              <a:t>http://www.choosingwisely.org/wp-content/uploads/2017/01/Using-Choosing-Wisely-Tools-to-Empower-Patients.pdf</a:t>
            </a:r>
            <a:endParaRPr lang="en-US" sz="1520" dirty="0"/>
          </a:p>
          <a:p>
            <a:r>
              <a:rPr lang="en-US" sz="2000" dirty="0"/>
              <a:t>AMA Choosing Wisely CME Eligible Training Module</a:t>
            </a:r>
          </a:p>
          <a:p>
            <a:pPr lvl="1"/>
            <a:r>
              <a:rPr lang="en-US" sz="1520" dirty="0">
                <a:hlinkClick r:id="rId3"/>
              </a:rPr>
              <a:t>https://edhub.ama-assn.org/steps-forward/module/2702596</a:t>
            </a:r>
            <a:endParaRPr lang="en-US" sz="1520" dirty="0"/>
          </a:p>
          <a:p>
            <a:r>
              <a:rPr lang="en-US" sz="2000" dirty="0"/>
              <a:t>Clinical Recommendations</a:t>
            </a:r>
          </a:p>
          <a:p>
            <a:pPr lvl="1"/>
            <a:r>
              <a:rPr lang="en-US" sz="1520" dirty="0">
                <a:hlinkClick r:id="rId4"/>
              </a:rPr>
              <a:t>http://www.choosingwisely.org/clinician-lists/</a:t>
            </a:r>
            <a:endParaRPr lang="en-US" sz="1520" dirty="0"/>
          </a:p>
          <a:p>
            <a:r>
              <a:rPr lang="en-US" sz="2000" dirty="0"/>
              <a:t>Communication Training Modules</a:t>
            </a:r>
          </a:p>
          <a:p>
            <a:pPr lvl="1"/>
            <a:r>
              <a:rPr lang="en-US" sz="1520" dirty="0">
                <a:hlinkClick r:id="rId5"/>
              </a:rPr>
              <a:t>http://www.choosingwisely.org/getting-started/resource-library/modules/</a:t>
            </a:r>
            <a:endParaRPr lang="en-US" sz="1520" dirty="0"/>
          </a:p>
          <a:p>
            <a:r>
              <a:rPr lang="en-US" sz="2000" dirty="0"/>
              <a:t>Simulated Encounter Tool</a:t>
            </a:r>
          </a:p>
          <a:p>
            <a:pPr lvl="1"/>
            <a:r>
              <a:rPr lang="en-US" sz="1520" dirty="0">
                <a:hlinkClick r:id="rId6"/>
              </a:rPr>
              <a:t>https://www.conversationsforhealth.com/antibiotics/</a:t>
            </a:r>
            <a:endParaRPr lang="en-US" sz="152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BE22F-9E37-40F3-85A8-FEDE2737A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20910-812A-4CC9-9F47-A2588DF4873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66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Custom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1859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ourse">
  <a:themeElements>
    <a:clrScheme name="RIBGH">
      <a:dk1>
        <a:srgbClr val="1C314E"/>
      </a:dk1>
      <a:lt1>
        <a:sysClr val="window" lastClr="FFFFFF"/>
      </a:lt1>
      <a:dk2>
        <a:srgbClr val="002060"/>
      </a:dk2>
      <a:lt2>
        <a:srgbClr val="21798F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844</Words>
  <Application>Microsoft Office PowerPoint</Application>
  <PresentationFormat>Widescreen</PresentationFormat>
  <Paragraphs>135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</vt:lpstr>
      <vt:lpstr>Calibri</vt:lpstr>
      <vt:lpstr>Courier New</vt:lpstr>
      <vt:lpstr>Franklin Gothic Book</vt:lpstr>
      <vt:lpstr>Franklin Gothic Demi</vt:lpstr>
      <vt:lpstr>Franklin Gothic Demi Cond</vt:lpstr>
      <vt:lpstr>Franklin Gothic Heavy</vt:lpstr>
      <vt:lpstr>Franklin Gothic Medium</vt:lpstr>
      <vt:lpstr>Franklin Gothic Medium Cond</vt:lpstr>
      <vt:lpstr>Lucida Sans Unicode</vt:lpstr>
      <vt:lpstr>Verdana</vt:lpstr>
      <vt:lpstr>Wingdings</vt:lpstr>
      <vt:lpstr>Wingdings 2</vt:lpstr>
      <vt:lpstr>Wingdings 3</vt:lpstr>
      <vt:lpstr>1_Office Theme</vt:lpstr>
      <vt:lpstr>Concourse</vt:lpstr>
      <vt:lpstr>PowerPoint Presentation</vt:lpstr>
      <vt:lpstr>Facts</vt:lpstr>
      <vt:lpstr>History of Choosing Wisely</vt:lpstr>
      <vt:lpstr>Choosing Wisely Campaign</vt:lpstr>
      <vt:lpstr>Choosing Wisely-RI</vt:lpstr>
      <vt:lpstr>5 Questions to Ask Your Doctor</vt:lpstr>
      <vt:lpstr>PowerPoint Presentation</vt:lpstr>
      <vt:lpstr>Physician Materials &amp; Tools</vt:lpstr>
      <vt:lpstr>Location of Physician/Clinician Tools</vt:lpstr>
      <vt:lpstr>Patient Materials &amp; Tools</vt:lpstr>
      <vt:lpstr>Results</vt:lpstr>
      <vt:lpstr>Suggested Areas of Focus</vt:lpstr>
      <vt:lpstr>Launch Steps</vt:lpstr>
      <vt:lpstr>Creative Engagement Ideas</vt:lpstr>
      <vt:lpstr>Location of Patient Tools</vt:lpstr>
      <vt:lpstr>RIBGH Choosing Wisely 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Joanne Bilotta</dc:creator>
  <cp:lastModifiedBy>Albert Charbonneau</cp:lastModifiedBy>
  <cp:revision>85</cp:revision>
  <cp:lastPrinted>2019-05-20T15:33:11Z</cp:lastPrinted>
  <dcterms:created xsi:type="dcterms:W3CDTF">2018-08-15T21:54:20Z</dcterms:created>
  <dcterms:modified xsi:type="dcterms:W3CDTF">2022-08-30T15:24:51Z</dcterms:modified>
</cp:coreProperties>
</file>