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4934" r:id="rId5"/>
    <p:sldId id="338" r:id="rId6"/>
    <p:sldId id="4939" r:id="rId7"/>
    <p:sldId id="4940" r:id="rId8"/>
    <p:sldId id="511" r:id="rId9"/>
  </p:sldIdLst>
  <p:sldSz cx="12192000" cy="6858000"/>
  <p:notesSz cx="697388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hitmore, Charles (Boston)" initials="WC(" lastIdx="10" clrIdx="0">
    <p:extLst>
      <p:ext uri="{19B8F6BF-5375-455C-9EA6-DF929625EA0E}">
        <p15:presenceInfo xmlns:p15="http://schemas.microsoft.com/office/powerpoint/2012/main" userId="S::charles.whitmore@towerswatson.com::8d56112b-453a-424a-a6dd-809e89caf370" providerId="AD"/>
      </p:ext>
    </p:extLst>
  </p:cmAuthor>
  <p:cmAuthor id="2" name="Kathleen" initials="K" lastIdx="17" clrIdx="1">
    <p:extLst>
      <p:ext uri="{19B8F6BF-5375-455C-9EA6-DF929625EA0E}">
        <p15:presenceInfo xmlns:p15="http://schemas.microsoft.com/office/powerpoint/2012/main" userId="S::KMullally@lifespan.org::11fef7d5-6d2c-4d4d-a5ed-c12c62d1b2f0" providerId="AD"/>
      </p:ext>
    </p:extLst>
  </p:cmAuthor>
  <p:cmAuthor id="3" name="Margaret" initials="M" lastIdx="48" clrIdx="2">
    <p:extLst>
      <p:ext uri="{19B8F6BF-5375-455C-9EA6-DF929625EA0E}">
        <p15:presenceInfo xmlns:p15="http://schemas.microsoft.com/office/powerpoint/2012/main" userId="S::MWingate@lifespan.org::fb2ee974-5c6b-4987-9de9-43d13f60ccfe" providerId="AD"/>
      </p:ext>
    </p:extLst>
  </p:cmAuthor>
  <p:cmAuthor id="4" name="Stacey Souza" initials="SS" lastIdx="4" clrIdx="3">
    <p:extLst>
      <p:ext uri="{19B8F6BF-5375-455C-9EA6-DF929625EA0E}">
        <p15:presenceInfo xmlns:p15="http://schemas.microsoft.com/office/powerpoint/2012/main" userId="S::ssouza@coastalmedical.com::518048e3-32cf-4bf2-b8a6-032a9bb0d52a" providerId="AD"/>
      </p:ext>
    </p:extLst>
  </p:cmAuthor>
  <p:cmAuthor id="5" name="Scott Houle" initials="SH" lastIdx="1" clrIdx="4">
    <p:extLst>
      <p:ext uri="{19B8F6BF-5375-455C-9EA6-DF929625EA0E}">
        <p15:presenceInfo xmlns:p15="http://schemas.microsoft.com/office/powerpoint/2012/main" userId="S::shoule@coastalmedical.com::562a9c66-7b8c-4c08-8b35-28de5ebaf2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19"/>
    <a:srgbClr val="458F9C"/>
    <a:srgbClr val="E2A906"/>
    <a:srgbClr val="F7971C"/>
    <a:srgbClr val="ECECEC"/>
    <a:srgbClr val="FBFBFB"/>
    <a:srgbClr val="F5F5F5"/>
    <a:srgbClr val="448F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ECF965-6414-4BD6-82A1-58C68B80643F}" v="2" dt="2023-09-06T14:40:48.7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16" autoAdjust="0"/>
    <p:restoredTop sz="67714" autoAdjust="0"/>
  </p:normalViewPr>
  <p:slideViewPr>
    <p:cSldViewPr snapToGrid="0" snapToObjects="1">
      <p:cViewPr varScale="1">
        <p:scale>
          <a:sx n="58" d="100"/>
          <a:sy n="58" d="100"/>
        </p:scale>
        <p:origin x="1944" y="5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43AD51-99D4-4A47-8420-A8C1179C61E2}" type="doc">
      <dgm:prSet loTypeId="urn:microsoft.com/office/officeart/2008/layout/PictureStrips" loCatId="list" qsTypeId="urn:microsoft.com/office/officeart/2005/8/quickstyle/simple1" qsCatId="simple" csTypeId="urn:microsoft.com/office/officeart/2005/8/colors/accent3_2" csCatId="accent3" phldr="1"/>
      <dgm:spPr/>
      <dgm:t>
        <a:bodyPr/>
        <a:lstStyle/>
        <a:p>
          <a:endParaRPr lang="en-US"/>
        </a:p>
      </dgm:t>
    </dgm:pt>
    <dgm:pt modelId="{D6E46480-9192-4BD0-870E-A17855ACC440}">
      <dgm:prSet phldrT="[Text]"/>
      <dgm:spPr/>
      <dgm:t>
        <a:bodyPr/>
        <a:lstStyle/>
        <a:p>
          <a:r>
            <a:rPr lang="en-US"/>
            <a:t>Medical Assistants</a:t>
          </a:r>
        </a:p>
      </dgm:t>
    </dgm:pt>
    <dgm:pt modelId="{EC271A84-AAF1-4C44-B13D-A0AD53321CE8}" type="parTrans" cxnId="{FFB6B758-8CDC-4928-A89F-023011BCC367}">
      <dgm:prSet/>
      <dgm:spPr/>
      <dgm:t>
        <a:bodyPr/>
        <a:lstStyle/>
        <a:p>
          <a:endParaRPr lang="en-US"/>
        </a:p>
      </dgm:t>
    </dgm:pt>
    <dgm:pt modelId="{4659580B-374A-4DD6-977C-A4BA28583533}" type="sibTrans" cxnId="{FFB6B758-8CDC-4928-A89F-023011BCC367}">
      <dgm:prSet/>
      <dgm:spPr/>
      <dgm:t>
        <a:bodyPr/>
        <a:lstStyle/>
        <a:p>
          <a:endParaRPr lang="en-US"/>
        </a:p>
      </dgm:t>
    </dgm:pt>
    <dgm:pt modelId="{2603CEB3-62D2-4BAD-AC56-56D70438979D}">
      <dgm:prSet phldrT="[Text]"/>
      <dgm:spPr/>
      <dgm:t>
        <a:bodyPr/>
        <a:lstStyle/>
        <a:p>
          <a:r>
            <a:rPr lang="en-US"/>
            <a:t>Dedicated support to each clinician in the practice</a:t>
          </a:r>
        </a:p>
      </dgm:t>
    </dgm:pt>
    <dgm:pt modelId="{5122F51C-EB7D-4537-AB2D-DC834C83A006}" type="parTrans" cxnId="{12411997-B8D5-41AB-9B78-D2178E2639A4}">
      <dgm:prSet/>
      <dgm:spPr/>
      <dgm:t>
        <a:bodyPr/>
        <a:lstStyle/>
        <a:p>
          <a:endParaRPr lang="en-US"/>
        </a:p>
      </dgm:t>
    </dgm:pt>
    <dgm:pt modelId="{F83F9AB3-D7F7-4D5A-BB6B-50E9E56C3CD9}" type="sibTrans" cxnId="{12411997-B8D5-41AB-9B78-D2178E2639A4}">
      <dgm:prSet/>
      <dgm:spPr/>
      <dgm:t>
        <a:bodyPr/>
        <a:lstStyle/>
        <a:p>
          <a:endParaRPr lang="en-US"/>
        </a:p>
      </dgm:t>
    </dgm:pt>
    <dgm:pt modelId="{96DFCED4-8E06-4FC5-A957-22449D188B08}">
      <dgm:prSet phldrT="[Text]"/>
      <dgm:spPr/>
      <dgm:t>
        <a:bodyPr/>
        <a:lstStyle/>
        <a:p>
          <a:r>
            <a:rPr lang="en-US"/>
            <a:t>Practice Manager</a:t>
          </a:r>
        </a:p>
      </dgm:t>
    </dgm:pt>
    <dgm:pt modelId="{8AE0AAC2-728B-43F8-813A-FA03C83D5035}" type="parTrans" cxnId="{784AAD98-68AA-4743-9509-C817F4461B9F}">
      <dgm:prSet/>
      <dgm:spPr/>
      <dgm:t>
        <a:bodyPr/>
        <a:lstStyle/>
        <a:p>
          <a:endParaRPr lang="en-US"/>
        </a:p>
      </dgm:t>
    </dgm:pt>
    <dgm:pt modelId="{2C139515-2ACD-4ACC-A211-87EF06B7DBFB}" type="sibTrans" cxnId="{784AAD98-68AA-4743-9509-C817F4461B9F}">
      <dgm:prSet/>
      <dgm:spPr/>
      <dgm:t>
        <a:bodyPr/>
        <a:lstStyle/>
        <a:p>
          <a:endParaRPr lang="en-US"/>
        </a:p>
      </dgm:t>
    </dgm:pt>
    <dgm:pt modelId="{6CB92907-876A-4741-A9E9-7E59CEE7F02C}">
      <dgm:prSet phldrT="[Text]"/>
      <dgm:spPr/>
      <dgm:t>
        <a:bodyPr/>
        <a:lstStyle/>
        <a:p>
          <a:r>
            <a:rPr lang="en-US"/>
            <a:t>Monitor access and capacity</a:t>
          </a:r>
        </a:p>
      </dgm:t>
    </dgm:pt>
    <dgm:pt modelId="{6F1D8943-9CCB-4A71-B10D-C4EF6D103959}" type="parTrans" cxnId="{4523E9DA-75FA-4BCB-ADDB-5864C9C1037D}">
      <dgm:prSet/>
      <dgm:spPr/>
      <dgm:t>
        <a:bodyPr/>
        <a:lstStyle/>
        <a:p>
          <a:endParaRPr lang="en-US"/>
        </a:p>
      </dgm:t>
    </dgm:pt>
    <dgm:pt modelId="{1767DBAE-F0E4-49BC-A158-CC99AE94FA0E}" type="sibTrans" cxnId="{4523E9DA-75FA-4BCB-ADDB-5864C9C1037D}">
      <dgm:prSet/>
      <dgm:spPr/>
      <dgm:t>
        <a:bodyPr/>
        <a:lstStyle/>
        <a:p>
          <a:endParaRPr lang="en-US"/>
        </a:p>
      </dgm:t>
    </dgm:pt>
    <dgm:pt modelId="{3D2D7E51-8991-40FE-B1CC-A89721D56382}">
      <dgm:prSet phldrT="[Text]"/>
      <dgm:spPr/>
      <dgm:t>
        <a:bodyPr/>
        <a:lstStyle/>
        <a:p>
          <a:r>
            <a:rPr lang="en-US"/>
            <a:t>Tools for active schedule management</a:t>
          </a:r>
        </a:p>
      </dgm:t>
    </dgm:pt>
    <dgm:pt modelId="{EAA39D06-226A-493A-BDF4-352EFBD6BCB7}" type="parTrans" cxnId="{15A23E1C-9682-462D-8963-A3DA75E440EE}">
      <dgm:prSet/>
      <dgm:spPr/>
      <dgm:t>
        <a:bodyPr/>
        <a:lstStyle/>
        <a:p>
          <a:endParaRPr lang="en-US"/>
        </a:p>
      </dgm:t>
    </dgm:pt>
    <dgm:pt modelId="{D1114DDB-6A89-4287-98C4-949A147B46DC}" type="sibTrans" cxnId="{15A23E1C-9682-462D-8963-A3DA75E440EE}">
      <dgm:prSet/>
      <dgm:spPr/>
      <dgm:t>
        <a:bodyPr/>
        <a:lstStyle/>
        <a:p>
          <a:endParaRPr lang="en-US"/>
        </a:p>
      </dgm:t>
    </dgm:pt>
    <dgm:pt modelId="{3EE83379-12D1-4FB2-B683-13509CB2E7C1}">
      <dgm:prSet phldrT="[Text]"/>
      <dgm:spPr/>
      <dgm:t>
        <a:bodyPr/>
        <a:lstStyle/>
        <a:p>
          <a:r>
            <a:rPr lang="en-US"/>
            <a:t>Clinical Practice Nurse</a:t>
          </a:r>
        </a:p>
      </dgm:t>
    </dgm:pt>
    <dgm:pt modelId="{D6811396-3579-4FB6-9590-AF54396D6ABE}" type="parTrans" cxnId="{861125B6-B284-449E-B5A0-9D2DE494F539}">
      <dgm:prSet/>
      <dgm:spPr/>
      <dgm:t>
        <a:bodyPr/>
        <a:lstStyle/>
        <a:p>
          <a:endParaRPr lang="en-US"/>
        </a:p>
      </dgm:t>
    </dgm:pt>
    <dgm:pt modelId="{C0FBBAC3-2EB9-4A19-9CFE-BF66773AA3D9}" type="sibTrans" cxnId="{861125B6-B284-449E-B5A0-9D2DE494F539}">
      <dgm:prSet/>
      <dgm:spPr/>
      <dgm:t>
        <a:bodyPr/>
        <a:lstStyle/>
        <a:p>
          <a:endParaRPr lang="en-US"/>
        </a:p>
      </dgm:t>
    </dgm:pt>
    <dgm:pt modelId="{1A53484C-2B38-487A-AFD3-B5357611EE86}">
      <dgm:prSet phldrT="[Text]"/>
      <dgm:spPr/>
      <dgm:t>
        <a:bodyPr/>
        <a:lstStyle/>
        <a:p>
          <a:r>
            <a:rPr lang="en-US"/>
            <a:t>Triage calls/portal messages/TE’s to clinicians</a:t>
          </a:r>
        </a:p>
      </dgm:t>
    </dgm:pt>
    <dgm:pt modelId="{F677DA11-1649-45DB-87F9-D4B454CC2FA1}" type="parTrans" cxnId="{2F62A235-2E7C-4098-B848-AD3607542DB8}">
      <dgm:prSet/>
      <dgm:spPr/>
      <dgm:t>
        <a:bodyPr/>
        <a:lstStyle/>
        <a:p>
          <a:endParaRPr lang="en-US"/>
        </a:p>
      </dgm:t>
    </dgm:pt>
    <dgm:pt modelId="{30C7F40C-5DF7-4608-8601-35B7337A078B}" type="sibTrans" cxnId="{2F62A235-2E7C-4098-B848-AD3607542DB8}">
      <dgm:prSet/>
      <dgm:spPr/>
      <dgm:t>
        <a:bodyPr/>
        <a:lstStyle/>
        <a:p>
          <a:endParaRPr lang="en-US"/>
        </a:p>
      </dgm:t>
    </dgm:pt>
    <dgm:pt modelId="{5C1EF181-161D-48FD-92C0-17BF58B140FD}">
      <dgm:prSet phldrT="[Text]"/>
      <dgm:spPr/>
      <dgm:t>
        <a:bodyPr/>
        <a:lstStyle/>
        <a:p>
          <a:r>
            <a:rPr lang="en-US"/>
            <a:t>Review and address Lab/DI/documents</a:t>
          </a:r>
        </a:p>
      </dgm:t>
    </dgm:pt>
    <dgm:pt modelId="{0055578C-B750-403C-A3C3-C27D6EFD15D2}" type="parTrans" cxnId="{98B862EB-1B65-40D1-BE8B-4C27EB67DBB9}">
      <dgm:prSet/>
      <dgm:spPr/>
      <dgm:t>
        <a:bodyPr/>
        <a:lstStyle/>
        <a:p>
          <a:endParaRPr lang="en-US"/>
        </a:p>
      </dgm:t>
    </dgm:pt>
    <dgm:pt modelId="{CD427710-3FBF-4311-BF5F-040D13B895F8}" type="sibTrans" cxnId="{98B862EB-1B65-40D1-BE8B-4C27EB67DBB9}">
      <dgm:prSet/>
      <dgm:spPr/>
      <dgm:t>
        <a:bodyPr/>
        <a:lstStyle/>
        <a:p>
          <a:endParaRPr lang="en-US"/>
        </a:p>
      </dgm:t>
    </dgm:pt>
    <dgm:pt modelId="{0E8E9163-E09F-4BC2-99E4-8B955F7A56B5}">
      <dgm:prSet phldrT="[Text]"/>
      <dgm:spPr/>
      <dgm:t>
        <a:bodyPr/>
        <a:lstStyle/>
        <a:p>
          <a:r>
            <a:rPr lang="en-US"/>
            <a:t>Prioritized access to MA Float Pool</a:t>
          </a:r>
        </a:p>
      </dgm:t>
    </dgm:pt>
    <dgm:pt modelId="{BF038348-E911-4C7B-8285-FC517C3B6D00}" type="parTrans" cxnId="{114AC4A8-C595-4B93-B5DC-01F84B37A565}">
      <dgm:prSet/>
      <dgm:spPr/>
      <dgm:t>
        <a:bodyPr/>
        <a:lstStyle/>
        <a:p>
          <a:endParaRPr lang="en-US"/>
        </a:p>
      </dgm:t>
    </dgm:pt>
    <dgm:pt modelId="{1870DDA1-6CF4-47E1-B24E-D92BFA7A67AC}" type="sibTrans" cxnId="{114AC4A8-C595-4B93-B5DC-01F84B37A565}">
      <dgm:prSet/>
      <dgm:spPr/>
      <dgm:t>
        <a:bodyPr/>
        <a:lstStyle/>
        <a:p>
          <a:endParaRPr lang="en-US"/>
        </a:p>
      </dgm:t>
    </dgm:pt>
    <dgm:pt modelId="{4F7329EF-1577-43AD-8D65-4131D23D41B6}">
      <dgm:prSet phldrT="[Text]"/>
      <dgm:spPr/>
      <dgm:t>
        <a:bodyPr/>
        <a:lstStyle/>
        <a:p>
          <a:r>
            <a:rPr lang="en-US" dirty="0"/>
            <a:t>Physician</a:t>
          </a:r>
        </a:p>
      </dgm:t>
    </dgm:pt>
    <dgm:pt modelId="{9C92C2ED-C725-4B59-AE38-77D7D6AF48F6}" type="parTrans" cxnId="{E5AFE2DC-A020-4456-B865-110DEAD89456}">
      <dgm:prSet/>
      <dgm:spPr/>
      <dgm:t>
        <a:bodyPr/>
        <a:lstStyle/>
        <a:p>
          <a:endParaRPr lang="en-US"/>
        </a:p>
      </dgm:t>
    </dgm:pt>
    <dgm:pt modelId="{5C4C1439-B697-4031-9B18-260F969A2A27}" type="sibTrans" cxnId="{E5AFE2DC-A020-4456-B865-110DEAD89456}">
      <dgm:prSet/>
      <dgm:spPr/>
      <dgm:t>
        <a:bodyPr/>
        <a:lstStyle/>
        <a:p>
          <a:endParaRPr lang="en-US"/>
        </a:p>
      </dgm:t>
    </dgm:pt>
    <dgm:pt modelId="{2FEA8973-F77A-4E6D-84B4-DB1E5C98786A}">
      <dgm:prSet phldrT="[Text]"/>
      <dgm:spPr/>
      <dgm:t>
        <a:bodyPr/>
        <a:lstStyle/>
        <a:p>
          <a:r>
            <a:rPr lang="en-US"/>
            <a:t>Provide care to an expanded panel with greater administrative resources</a:t>
          </a:r>
        </a:p>
      </dgm:t>
    </dgm:pt>
    <dgm:pt modelId="{483B290B-517A-4C50-9AD1-4172E9437339}" type="parTrans" cxnId="{BBC09761-04A9-40FB-831A-83706DB52F62}">
      <dgm:prSet/>
      <dgm:spPr/>
      <dgm:t>
        <a:bodyPr/>
        <a:lstStyle/>
        <a:p>
          <a:endParaRPr lang="en-US"/>
        </a:p>
      </dgm:t>
    </dgm:pt>
    <dgm:pt modelId="{A8F985E6-3844-4B4A-85F1-1D8700F42441}" type="sibTrans" cxnId="{BBC09761-04A9-40FB-831A-83706DB52F62}">
      <dgm:prSet/>
      <dgm:spPr/>
      <dgm:t>
        <a:bodyPr/>
        <a:lstStyle/>
        <a:p>
          <a:endParaRPr lang="en-US"/>
        </a:p>
      </dgm:t>
    </dgm:pt>
    <dgm:pt modelId="{97B1736E-98C6-4CEA-94E2-4FCAE33387A3}">
      <dgm:prSet phldrT="[Text]"/>
      <dgm:spPr/>
      <dgm:t>
        <a:bodyPr/>
        <a:lstStyle/>
        <a:p>
          <a:r>
            <a:rPr lang="en-US"/>
            <a:t>Clinical Practice Navigator</a:t>
          </a:r>
        </a:p>
      </dgm:t>
    </dgm:pt>
    <dgm:pt modelId="{4F0C6F6D-CFA7-4190-956D-ED31EEA9CD4B}" type="parTrans" cxnId="{A0D4BFB8-B46A-4C12-A01F-B8A6DA419336}">
      <dgm:prSet/>
      <dgm:spPr/>
      <dgm:t>
        <a:bodyPr/>
        <a:lstStyle/>
        <a:p>
          <a:endParaRPr lang="en-US"/>
        </a:p>
      </dgm:t>
    </dgm:pt>
    <dgm:pt modelId="{5DC000A5-C454-4B7F-8C03-BCAF37D38FC7}" type="sibTrans" cxnId="{A0D4BFB8-B46A-4C12-A01F-B8A6DA419336}">
      <dgm:prSet/>
      <dgm:spPr/>
      <dgm:t>
        <a:bodyPr/>
        <a:lstStyle/>
        <a:p>
          <a:endParaRPr lang="en-US"/>
        </a:p>
      </dgm:t>
    </dgm:pt>
    <dgm:pt modelId="{FF926108-E37A-4413-9987-507DB21A24F0}">
      <dgm:prSet phldrT="[Text]"/>
      <dgm:spPr/>
      <dgm:t>
        <a:bodyPr/>
        <a:lstStyle/>
        <a:p>
          <a:r>
            <a:rPr lang="en-US"/>
            <a:t>Monitor and review RPM for PSM patients</a:t>
          </a:r>
        </a:p>
      </dgm:t>
    </dgm:pt>
    <dgm:pt modelId="{8831DE39-8B54-443E-9F67-1E8EC09A2FC0}" type="parTrans" cxnId="{5D16FECB-1846-43E2-80BC-E435F2A950F0}">
      <dgm:prSet/>
      <dgm:spPr/>
      <dgm:t>
        <a:bodyPr/>
        <a:lstStyle/>
        <a:p>
          <a:endParaRPr lang="en-US"/>
        </a:p>
      </dgm:t>
    </dgm:pt>
    <dgm:pt modelId="{9AC55A38-8803-42BC-B9DB-4D79E9F774CB}" type="sibTrans" cxnId="{5D16FECB-1846-43E2-80BC-E435F2A950F0}">
      <dgm:prSet/>
      <dgm:spPr/>
      <dgm:t>
        <a:bodyPr/>
        <a:lstStyle/>
        <a:p>
          <a:endParaRPr lang="en-US"/>
        </a:p>
      </dgm:t>
    </dgm:pt>
    <dgm:pt modelId="{46801F3B-4F97-48E3-9EE1-3F2F71AB1339}">
      <dgm:prSet phldrT="[Text]"/>
      <dgm:spPr/>
      <dgm:t>
        <a:bodyPr/>
        <a:lstStyle/>
        <a:p>
          <a:r>
            <a:rPr lang="en-US" dirty="0"/>
            <a:t>Support for Practice Nurse and MAs for patient outreach/follow up</a:t>
          </a:r>
        </a:p>
      </dgm:t>
    </dgm:pt>
    <dgm:pt modelId="{1462E630-A35A-42E1-A571-1A9FA219F208}" type="parTrans" cxnId="{D9C931AB-6BA9-439F-86BA-77951B2223F3}">
      <dgm:prSet/>
      <dgm:spPr/>
      <dgm:t>
        <a:bodyPr/>
        <a:lstStyle/>
        <a:p>
          <a:endParaRPr lang="en-US"/>
        </a:p>
      </dgm:t>
    </dgm:pt>
    <dgm:pt modelId="{A582FB2D-1EE1-4A92-AABA-0B0946998D39}" type="sibTrans" cxnId="{D9C931AB-6BA9-439F-86BA-77951B2223F3}">
      <dgm:prSet/>
      <dgm:spPr/>
      <dgm:t>
        <a:bodyPr/>
        <a:lstStyle/>
        <a:p>
          <a:endParaRPr lang="en-US"/>
        </a:p>
      </dgm:t>
    </dgm:pt>
    <dgm:pt modelId="{C91D2D1A-AF33-4362-A920-78D82384810E}">
      <dgm:prSet phldrT="[Text]"/>
      <dgm:spPr/>
      <dgm:t>
        <a:bodyPr/>
        <a:lstStyle/>
        <a:p>
          <a:r>
            <a:rPr lang="en-US"/>
            <a:t>Advanced Practitioner</a:t>
          </a:r>
        </a:p>
      </dgm:t>
    </dgm:pt>
    <dgm:pt modelId="{89E5CF2A-E929-414D-962C-174B420E29CD}" type="parTrans" cxnId="{C3B5DA12-2961-459F-88C4-F70DBEFB01ED}">
      <dgm:prSet/>
      <dgm:spPr/>
      <dgm:t>
        <a:bodyPr/>
        <a:lstStyle/>
        <a:p>
          <a:endParaRPr lang="en-US"/>
        </a:p>
      </dgm:t>
    </dgm:pt>
    <dgm:pt modelId="{80DA255D-A4F2-43C4-8B7C-B61155D03498}" type="sibTrans" cxnId="{C3B5DA12-2961-459F-88C4-F70DBEFB01ED}">
      <dgm:prSet/>
      <dgm:spPr/>
      <dgm:t>
        <a:bodyPr/>
        <a:lstStyle/>
        <a:p>
          <a:endParaRPr lang="en-US"/>
        </a:p>
      </dgm:t>
    </dgm:pt>
    <dgm:pt modelId="{404C094C-D0CC-4FED-88CF-4C87B1DF96B5}">
      <dgm:prSet phldrT="[Text]"/>
      <dgm:spPr/>
      <dgm:t>
        <a:bodyPr/>
        <a:lstStyle/>
        <a:p>
          <a:r>
            <a:rPr lang="en-US"/>
            <a:t>Expands access to provide sick visit care or follow up care</a:t>
          </a:r>
        </a:p>
      </dgm:t>
    </dgm:pt>
    <dgm:pt modelId="{AC1A3131-1344-46D8-A6EC-C4C264762B9D}" type="parTrans" cxnId="{306E7F87-1304-4005-ADB7-496FB2169A2F}">
      <dgm:prSet/>
      <dgm:spPr/>
      <dgm:t>
        <a:bodyPr/>
        <a:lstStyle/>
        <a:p>
          <a:endParaRPr lang="en-US"/>
        </a:p>
      </dgm:t>
    </dgm:pt>
    <dgm:pt modelId="{1FFCE75F-B0E7-473C-9745-09019AD897B9}" type="sibTrans" cxnId="{306E7F87-1304-4005-ADB7-496FB2169A2F}">
      <dgm:prSet/>
      <dgm:spPr/>
      <dgm:t>
        <a:bodyPr/>
        <a:lstStyle/>
        <a:p>
          <a:endParaRPr lang="en-US"/>
        </a:p>
      </dgm:t>
    </dgm:pt>
    <dgm:pt modelId="{9925D6A6-B4A6-4337-A1BF-A007B7EA1ACF}">
      <dgm:prSet phldrT="[Text]"/>
      <dgm:spPr/>
      <dgm:t>
        <a:bodyPr/>
        <a:lstStyle/>
        <a:p>
          <a:r>
            <a:rPr lang="en-US"/>
            <a:t>Additional capacity with Float AP’s – for surges or coverage</a:t>
          </a:r>
        </a:p>
      </dgm:t>
    </dgm:pt>
    <dgm:pt modelId="{5EA6042A-2B68-4B12-8034-098E7E3C8601}" type="parTrans" cxnId="{2E9C651D-F5C4-452B-A462-98D26FE50B37}">
      <dgm:prSet/>
      <dgm:spPr/>
      <dgm:t>
        <a:bodyPr/>
        <a:lstStyle/>
        <a:p>
          <a:endParaRPr lang="en-US"/>
        </a:p>
      </dgm:t>
    </dgm:pt>
    <dgm:pt modelId="{DDF56175-D59A-4D50-BC9C-75EA00BA3CF8}" type="sibTrans" cxnId="{2E9C651D-F5C4-452B-A462-98D26FE50B37}">
      <dgm:prSet/>
      <dgm:spPr/>
      <dgm:t>
        <a:bodyPr/>
        <a:lstStyle/>
        <a:p>
          <a:endParaRPr lang="en-US"/>
        </a:p>
      </dgm:t>
    </dgm:pt>
    <dgm:pt modelId="{05D2AEC1-E437-42E5-B433-7EE0D4F75925}" type="pres">
      <dgm:prSet presAssocID="{DC43AD51-99D4-4A47-8420-A8C1179C61E2}" presName="Name0" presStyleCnt="0">
        <dgm:presLayoutVars>
          <dgm:dir/>
          <dgm:resizeHandles val="exact"/>
        </dgm:presLayoutVars>
      </dgm:prSet>
      <dgm:spPr/>
    </dgm:pt>
    <dgm:pt modelId="{262B7ACA-8A1C-4595-B08A-71AAC6091860}" type="pres">
      <dgm:prSet presAssocID="{3EE83379-12D1-4FB2-B683-13509CB2E7C1}" presName="composite" presStyleCnt="0"/>
      <dgm:spPr/>
    </dgm:pt>
    <dgm:pt modelId="{9863F808-F937-42A3-AD1D-2B527AE748E3}" type="pres">
      <dgm:prSet presAssocID="{3EE83379-12D1-4FB2-B683-13509CB2E7C1}" presName="rect1" presStyleLbl="trAlignAcc1" presStyleIdx="0" presStyleCnt="6">
        <dgm:presLayoutVars>
          <dgm:bulletEnabled val="1"/>
        </dgm:presLayoutVars>
      </dgm:prSet>
      <dgm:spPr/>
    </dgm:pt>
    <dgm:pt modelId="{C1AA5995-C454-4D5C-B1BF-3F7110F8D302}" type="pres">
      <dgm:prSet presAssocID="{3EE83379-12D1-4FB2-B683-13509CB2E7C1}" presName="rect2" presStyleLbl="fgImgPlac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Care with solid fill"/>
        </a:ext>
      </dgm:extLst>
    </dgm:pt>
    <dgm:pt modelId="{8731149A-B878-4B25-ACF8-EA1FE706DCD1}" type="pres">
      <dgm:prSet presAssocID="{C0FBBAC3-2EB9-4A19-9CFE-BF66773AA3D9}" presName="sibTrans" presStyleCnt="0"/>
      <dgm:spPr/>
    </dgm:pt>
    <dgm:pt modelId="{0577295E-598F-4F21-8D68-8348472B1FEE}" type="pres">
      <dgm:prSet presAssocID="{97B1736E-98C6-4CEA-94E2-4FCAE33387A3}" presName="composite" presStyleCnt="0"/>
      <dgm:spPr/>
    </dgm:pt>
    <dgm:pt modelId="{90AFF81A-8841-4697-895B-2608197EF1D6}" type="pres">
      <dgm:prSet presAssocID="{97B1736E-98C6-4CEA-94E2-4FCAE33387A3}" presName="rect1" presStyleLbl="trAlignAcc1" presStyleIdx="1" presStyleCnt="6">
        <dgm:presLayoutVars>
          <dgm:bulletEnabled val="1"/>
        </dgm:presLayoutVars>
      </dgm:prSet>
      <dgm:spPr/>
    </dgm:pt>
    <dgm:pt modelId="{3CC02738-DC09-4F60-9CB1-0DCDBF395336}" type="pres">
      <dgm:prSet presAssocID="{97B1736E-98C6-4CEA-94E2-4FCAE33387A3}" presName="rect2" presStyleLbl="fgImgPlac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User network with solid fill"/>
        </a:ext>
      </dgm:extLst>
    </dgm:pt>
    <dgm:pt modelId="{C93F06AB-E317-44AC-93D2-3E697CF94267}" type="pres">
      <dgm:prSet presAssocID="{5DC000A5-C454-4B7F-8C03-BCAF37D38FC7}" presName="sibTrans" presStyleCnt="0"/>
      <dgm:spPr/>
    </dgm:pt>
    <dgm:pt modelId="{16D2A194-F6D1-4588-B894-4D752D015C5B}" type="pres">
      <dgm:prSet presAssocID="{D6E46480-9192-4BD0-870E-A17855ACC440}" presName="composite" presStyleCnt="0"/>
      <dgm:spPr/>
    </dgm:pt>
    <dgm:pt modelId="{A378E01E-BF33-4009-9959-9868CF8F3949}" type="pres">
      <dgm:prSet presAssocID="{D6E46480-9192-4BD0-870E-A17855ACC440}" presName="rect1" presStyleLbl="trAlignAcc1" presStyleIdx="2" presStyleCnt="6">
        <dgm:presLayoutVars>
          <dgm:bulletEnabled val="1"/>
        </dgm:presLayoutVars>
      </dgm:prSet>
      <dgm:spPr/>
    </dgm:pt>
    <dgm:pt modelId="{315B2BF5-D4B4-43DA-814A-88DFB840F13F}" type="pres">
      <dgm:prSet presAssocID="{D6E46480-9192-4BD0-870E-A17855ACC440}" presName="rect2" presStyleLbl="fgImgPlac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Doctor male with solid fill"/>
        </a:ext>
      </dgm:extLst>
    </dgm:pt>
    <dgm:pt modelId="{18F9C60A-6366-4B72-9F6D-2F7A3C3D6784}" type="pres">
      <dgm:prSet presAssocID="{4659580B-374A-4DD6-977C-A4BA28583533}" presName="sibTrans" presStyleCnt="0"/>
      <dgm:spPr/>
    </dgm:pt>
    <dgm:pt modelId="{B5EAAD58-8F3A-4C76-B007-52B5B7F67B17}" type="pres">
      <dgm:prSet presAssocID="{4F7329EF-1577-43AD-8D65-4131D23D41B6}" presName="composite" presStyleCnt="0"/>
      <dgm:spPr/>
    </dgm:pt>
    <dgm:pt modelId="{F8B32E2F-5B83-4698-9EFD-0AF1C64BBCD5}" type="pres">
      <dgm:prSet presAssocID="{4F7329EF-1577-43AD-8D65-4131D23D41B6}" presName="rect1" presStyleLbl="trAlignAcc1" presStyleIdx="3" presStyleCnt="6">
        <dgm:presLayoutVars>
          <dgm:bulletEnabled val="1"/>
        </dgm:presLayoutVars>
      </dgm:prSet>
      <dgm:spPr/>
    </dgm:pt>
    <dgm:pt modelId="{B4AB7974-27AF-4BFD-ABF8-1361192B3E08}" type="pres">
      <dgm:prSet presAssocID="{4F7329EF-1577-43AD-8D65-4131D23D41B6}" presName="rect2" presStyleLbl="fgImgPlac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l="-25000" r="-25000"/>
          </a:stretch>
        </a:blipFill>
      </dgm:spPr>
      <dgm:extLst>
        <a:ext uri="{E40237B7-FDA0-4F09-8148-C483321AD2D9}">
          <dgm14:cNvPr xmlns:dgm14="http://schemas.microsoft.com/office/drawing/2010/diagram" id="0" name="" descr="Stethoscope with solid fill"/>
        </a:ext>
      </dgm:extLst>
    </dgm:pt>
    <dgm:pt modelId="{04B6D636-6017-4F71-92FC-E4ED6D7EE76A}" type="pres">
      <dgm:prSet presAssocID="{5C4C1439-B697-4031-9B18-260F969A2A27}" presName="sibTrans" presStyleCnt="0"/>
      <dgm:spPr/>
    </dgm:pt>
    <dgm:pt modelId="{CC6E1959-310B-4414-927C-7DBD263BABE3}" type="pres">
      <dgm:prSet presAssocID="{C91D2D1A-AF33-4362-A920-78D82384810E}" presName="composite" presStyleCnt="0"/>
      <dgm:spPr/>
    </dgm:pt>
    <dgm:pt modelId="{AD886878-8BDF-4285-ACB0-6FA107B390A8}" type="pres">
      <dgm:prSet presAssocID="{C91D2D1A-AF33-4362-A920-78D82384810E}" presName="rect1" presStyleLbl="trAlignAcc1" presStyleIdx="4" presStyleCnt="6">
        <dgm:presLayoutVars>
          <dgm:bulletEnabled val="1"/>
        </dgm:presLayoutVars>
      </dgm:prSet>
      <dgm:spPr/>
    </dgm:pt>
    <dgm:pt modelId="{94C2B5FD-A095-4000-8D3D-4336BD539603}" type="pres">
      <dgm:prSet presAssocID="{C91D2D1A-AF33-4362-A920-78D82384810E}" presName="rect2" presStyleLbl="fgImgPlac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l="-25000" r="-25000"/>
          </a:stretch>
        </a:blipFill>
      </dgm:spPr>
      <dgm:extLst>
        <a:ext uri="{E40237B7-FDA0-4F09-8148-C483321AD2D9}">
          <dgm14:cNvPr xmlns:dgm14="http://schemas.microsoft.com/office/drawing/2010/diagram" id="0" name="" descr="Doctor female with solid fill"/>
        </a:ext>
      </dgm:extLst>
    </dgm:pt>
    <dgm:pt modelId="{3662C17B-AEAA-4C2F-B061-81568D4E3577}" type="pres">
      <dgm:prSet presAssocID="{80DA255D-A4F2-43C4-8B7C-B61155D03498}" presName="sibTrans" presStyleCnt="0"/>
      <dgm:spPr/>
    </dgm:pt>
    <dgm:pt modelId="{6FEE3261-57E3-405F-BD31-943E23BA56A6}" type="pres">
      <dgm:prSet presAssocID="{96DFCED4-8E06-4FC5-A957-22449D188B08}" presName="composite" presStyleCnt="0"/>
      <dgm:spPr/>
    </dgm:pt>
    <dgm:pt modelId="{AE700391-C8AB-4660-9116-EF175B152CE7}" type="pres">
      <dgm:prSet presAssocID="{96DFCED4-8E06-4FC5-A957-22449D188B08}" presName="rect1" presStyleLbl="trAlignAcc1" presStyleIdx="5" presStyleCnt="6">
        <dgm:presLayoutVars>
          <dgm:bulletEnabled val="1"/>
        </dgm:presLayoutVars>
      </dgm:prSet>
      <dgm:spPr/>
    </dgm:pt>
    <dgm:pt modelId="{05A9DA2B-DAF1-4D90-A0C1-84BEBB04270B}" type="pres">
      <dgm:prSet presAssocID="{96DFCED4-8E06-4FC5-A957-22449D188B08}" presName="rect2" presStyleLbl="fgImgPlace1" presStyleIdx="5" presStyleCnt="6"/>
      <dgm:spPr>
        <a:blipFill>
          <a:blip xmlns:r="http://schemas.openxmlformats.org/officeDocument/2006/relationships" r:embed="rId11">
            <a:extLst>
              <a:ext uri="{96DAC541-7B7A-43D3-8B79-37D633B846F1}">
                <asvg:svgBlip xmlns:asvg="http://schemas.microsoft.com/office/drawing/2016/SVG/main" r:embed="rId12"/>
              </a:ext>
            </a:extLst>
          </a:blip>
          <a:srcRect/>
          <a:stretch>
            <a:fillRect l="-25000" r="-25000"/>
          </a:stretch>
        </a:blipFill>
      </dgm:spPr>
      <dgm:extLst>
        <a:ext uri="{E40237B7-FDA0-4F09-8148-C483321AD2D9}">
          <dgm14:cNvPr xmlns:dgm14="http://schemas.microsoft.com/office/drawing/2010/diagram" id="0" name="" descr="Captain female with solid fill"/>
        </a:ext>
      </dgm:extLst>
    </dgm:pt>
  </dgm:ptLst>
  <dgm:cxnLst>
    <dgm:cxn modelId="{8FFC4310-8366-49B2-9265-5972949D3F9A}" type="presOf" srcId="{FF926108-E37A-4413-9987-507DB21A24F0}" destId="{90AFF81A-8841-4697-895B-2608197EF1D6}" srcOrd="0" destOrd="1" presId="urn:microsoft.com/office/officeart/2008/layout/PictureStrips"/>
    <dgm:cxn modelId="{D63F7D11-A4D9-4A6B-A79E-AA1DF4355BCA}" type="presOf" srcId="{DC43AD51-99D4-4A47-8420-A8C1179C61E2}" destId="{05D2AEC1-E437-42E5-B433-7EE0D4F75925}" srcOrd="0" destOrd="0" presId="urn:microsoft.com/office/officeart/2008/layout/PictureStrips"/>
    <dgm:cxn modelId="{C3B5DA12-2961-459F-88C4-F70DBEFB01ED}" srcId="{DC43AD51-99D4-4A47-8420-A8C1179C61E2}" destId="{C91D2D1A-AF33-4362-A920-78D82384810E}" srcOrd="4" destOrd="0" parTransId="{89E5CF2A-E929-414D-962C-174B420E29CD}" sibTransId="{80DA255D-A4F2-43C4-8B7C-B61155D03498}"/>
    <dgm:cxn modelId="{15A23E1C-9682-462D-8963-A3DA75E440EE}" srcId="{96DFCED4-8E06-4FC5-A957-22449D188B08}" destId="{3D2D7E51-8991-40FE-B1CC-A89721D56382}" srcOrd="1" destOrd="0" parTransId="{EAA39D06-226A-493A-BDF4-352EFBD6BCB7}" sibTransId="{D1114DDB-6A89-4287-98C4-949A147B46DC}"/>
    <dgm:cxn modelId="{2E9C651D-F5C4-452B-A462-98D26FE50B37}" srcId="{C91D2D1A-AF33-4362-A920-78D82384810E}" destId="{9925D6A6-B4A6-4337-A1BF-A007B7EA1ACF}" srcOrd="1" destOrd="0" parTransId="{5EA6042A-2B68-4B12-8034-098E7E3C8601}" sibTransId="{DDF56175-D59A-4D50-BC9C-75EA00BA3CF8}"/>
    <dgm:cxn modelId="{2F62A235-2E7C-4098-B848-AD3607542DB8}" srcId="{3EE83379-12D1-4FB2-B683-13509CB2E7C1}" destId="{1A53484C-2B38-487A-AFD3-B5357611EE86}" srcOrd="0" destOrd="0" parTransId="{F677DA11-1649-45DB-87F9-D4B454CC2FA1}" sibTransId="{30C7F40C-5DF7-4608-8601-35B7337A078B}"/>
    <dgm:cxn modelId="{BBC09761-04A9-40FB-831A-83706DB52F62}" srcId="{4F7329EF-1577-43AD-8D65-4131D23D41B6}" destId="{2FEA8973-F77A-4E6D-84B4-DB1E5C98786A}" srcOrd="0" destOrd="0" parTransId="{483B290B-517A-4C50-9AD1-4172E9437339}" sibTransId="{A8F985E6-3844-4B4A-85F1-1D8700F42441}"/>
    <dgm:cxn modelId="{7C54BC69-B9A1-4DB6-8675-1ACDAF65A558}" type="presOf" srcId="{1A53484C-2B38-487A-AFD3-B5357611EE86}" destId="{9863F808-F937-42A3-AD1D-2B527AE748E3}" srcOrd="0" destOrd="1" presId="urn:microsoft.com/office/officeart/2008/layout/PictureStrips"/>
    <dgm:cxn modelId="{1335824A-AFB2-4223-874E-0F49C97A29DB}" type="presOf" srcId="{2FEA8973-F77A-4E6D-84B4-DB1E5C98786A}" destId="{F8B32E2F-5B83-4698-9EFD-0AF1C64BBCD5}" srcOrd="0" destOrd="1" presId="urn:microsoft.com/office/officeart/2008/layout/PictureStrips"/>
    <dgm:cxn modelId="{FF2E344C-7B15-4B25-9106-ECCFF956C395}" type="presOf" srcId="{46801F3B-4F97-48E3-9EE1-3F2F71AB1339}" destId="{90AFF81A-8841-4697-895B-2608197EF1D6}" srcOrd="0" destOrd="2" presId="urn:microsoft.com/office/officeart/2008/layout/PictureStrips"/>
    <dgm:cxn modelId="{FF61344E-57DB-4437-81FD-7B693844149C}" type="presOf" srcId="{5C1EF181-161D-48FD-92C0-17BF58B140FD}" destId="{9863F808-F937-42A3-AD1D-2B527AE748E3}" srcOrd="0" destOrd="2" presId="urn:microsoft.com/office/officeart/2008/layout/PictureStrips"/>
    <dgm:cxn modelId="{0D303E4E-359E-4A2E-B9B8-297EF9C62273}" type="presOf" srcId="{6CB92907-876A-4741-A9E9-7E59CEE7F02C}" destId="{AE700391-C8AB-4660-9116-EF175B152CE7}" srcOrd="0" destOrd="1" presId="urn:microsoft.com/office/officeart/2008/layout/PictureStrips"/>
    <dgm:cxn modelId="{EA004A75-687C-4E52-B0E0-2002A20F2487}" type="presOf" srcId="{9925D6A6-B4A6-4337-A1BF-A007B7EA1ACF}" destId="{AD886878-8BDF-4285-ACB0-6FA107B390A8}" srcOrd="0" destOrd="2" presId="urn:microsoft.com/office/officeart/2008/layout/PictureStrips"/>
    <dgm:cxn modelId="{FFB6B758-8CDC-4928-A89F-023011BCC367}" srcId="{DC43AD51-99D4-4A47-8420-A8C1179C61E2}" destId="{D6E46480-9192-4BD0-870E-A17855ACC440}" srcOrd="2" destOrd="0" parTransId="{EC271A84-AAF1-4C44-B13D-A0AD53321CE8}" sibTransId="{4659580B-374A-4DD6-977C-A4BA28583533}"/>
    <dgm:cxn modelId="{0DA2F185-42BC-4AD4-BFE3-DB3D95C2150B}" type="presOf" srcId="{4F7329EF-1577-43AD-8D65-4131D23D41B6}" destId="{F8B32E2F-5B83-4698-9EFD-0AF1C64BBCD5}" srcOrd="0" destOrd="0" presId="urn:microsoft.com/office/officeart/2008/layout/PictureStrips"/>
    <dgm:cxn modelId="{306E7F87-1304-4005-ADB7-496FB2169A2F}" srcId="{C91D2D1A-AF33-4362-A920-78D82384810E}" destId="{404C094C-D0CC-4FED-88CF-4C87B1DF96B5}" srcOrd="0" destOrd="0" parTransId="{AC1A3131-1344-46D8-A6EC-C4C264762B9D}" sibTransId="{1FFCE75F-B0E7-473C-9745-09019AD897B9}"/>
    <dgm:cxn modelId="{701BBF90-37D2-485F-8A58-1BE4E8AD1E14}" type="presOf" srcId="{C91D2D1A-AF33-4362-A920-78D82384810E}" destId="{AD886878-8BDF-4285-ACB0-6FA107B390A8}" srcOrd="0" destOrd="0" presId="urn:microsoft.com/office/officeart/2008/layout/PictureStrips"/>
    <dgm:cxn modelId="{12411997-B8D5-41AB-9B78-D2178E2639A4}" srcId="{D6E46480-9192-4BD0-870E-A17855ACC440}" destId="{2603CEB3-62D2-4BAD-AC56-56D70438979D}" srcOrd="0" destOrd="0" parTransId="{5122F51C-EB7D-4537-AB2D-DC834C83A006}" sibTransId="{F83F9AB3-D7F7-4D5A-BB6B-50E9E56C3CD9}"/>
    <dgm:cxn modelId="{784AAD98-68AA-4743-9509-C817F4461B9F}" srcId="{DC43AD51-99D4-4A47-8420-A8C1179C61E2}" destId="{96DFCED4-8E06-4FC5-A957-22449D188B08}" srcOrd="5" destOrd="0" parTransId="{8AE0AAC2-728B-43F8-813A-FA03C83D5035}" sibTransId="{2C139515-2ACD-4ACC-A211-87EF06B7DBFB}"/>
    <dgm:cxn modelId="{496B49A0-3EF0-4391-981C-2B0295C2121B}" type="presOf" srcId="{D6E46480-9192-4BD0-870E-A17855ACC440}" destId="{A378E01E-BF33-4009-9959-9868CF8F3949}" srcOrd="0" destOrd="0" presId="urn:microsoft.com/office/officeart/2008/layout/PictureStrips"/>
    <dgm:cxn modelId="{114AC4A8-C595-4B93-B5DC-01F84B37A565}" srcId="{D6E46480-9192-4BD0-870E-A17855ACC440}" destId="{0E8E9163-E09F-4BC2-99E4-8B955F7A56B5}" srcOrd="1" destOrd="0" parTransId="{BF038348-E911-4C7B-8285-FC517C3B6D00}" sibTransId="{1870DDA1-6CF4-47E1-B24E-D92BFA7A67AC}"/>
    <dgm:cxn modelId="{D9C931AB-6BA9-439F-86BA-77951B2223F3}" srcId="{97B1736E-98C6-4CEA-94E2-4FCAE33387A3}" destId="{46801F3B-4F97-48E3-9EE1-3F2F71AB1339}" srcOrd="1" destOrd="0" parTransId="{1462E630-A35A-42E1-A571-1A9FA219F208}" sibTransId="{A582FB2D-1EE1-4A92-AABA-0B0946998D39}"/>
    <dgm:cxn modelId="{34CC74AE-350F-4BEC-BC98-2B43E5FF7EEC}" type="presOf" srcId="{97B1736E-98C6-4CEA-94E2-4FCAE33387A3}" destId="{90AFF81A-8841-4697-895B-2608197EF1D6}" srcOrd="0" destOrd="0" presId="urn:microsoft.com/office/officeart/2008/layout/PictureStrips"/>
    <dgm:cxn modelId="{861125B6-B284-449E-B5A0-9D2DE494F539}" srcId="{DC43AD51-99D4-4A47-8420-A8C1179C61E2}" destId="{3EE83379-12D1-4FB2-B683-13509CB2E7C1}" srcOrd="0" destOrd="0" parTransId="{D6811396-3579-4FB6-9590-AF54396D6ABE}" sibTransId="{C0FBBAC3-2EB9-4A19-9CFE-BF66773AA3D9}"/>
    <dgm:cxn modelId="{A0D4BFB8-B46A-4C12-A01F-B8A6DA419336}" srcId="{DC43AD51-99D4-4A47-8420-A8C1179C61E2}" destId="{97B1736E-98C6-4CEA-94E2-4FCAE33387A3}" srcOrd="1" destOrd="0" parTransId="{4F0C6F6D-CFA7-4190-956D-ED31EEA9CD4B}" sibTransId="{5DC000A5-C454-4B7F-8C03-BCAF37D38FC7}"/>
    <dgm:cxn modelId="{6C8B39BB-199D-42CC-BEE6-25284EE0D026}" type="presOf" srcId="{0E8E9163-E09F-4BC2-99E4-8B955F7A56B5}" destId="{A378E01E-BF33-4009-9959-9868CF8F3949}" srcOrd="0" destOrd="2" presId="urn:microsoft.com/office/officeart/2008/layout/PictureStrips"/>
    <dgm:cxn modelId="{426B02C0-3EAB-425A-A162-B874017EF88F}" type="presOf" srcId="{96DFCED4-8E06-4FC5-A957-22449D188B08}" destId="{AE700391-C8AB-4660-9116-EF175B152CE7}" srcOrd="0" destOrd="0" presId="urn:microsoft.com/office/officeart/2008/layout/PictureStrips"/>
    <dgm:cxn modelId="{47E9D8C5-1F2F-4286-90E0-1445994480C5}" type="presOf" srcId="{404C094C-D0CC-4FED-88CF-4C87B1DF96B5}" destId="{AD886878-8BDF-4285-ACB0-6FA107B390A8}" srcOrd="0" destOrd="1" presId="urn:microsoft.com/office/officeart/2008/layout/PictureStrips"/>
    <dgm:cxn modelId="{459633C9-B358-44BD-8330-86178015E3F4}" type="presOf" srcId="{3D2D7E51-8991-40FE-B1CC-A89721D56382}" destId="{AE700391-C8AB-4660-9116-EF175B152CE7}" srcOrd="0" destOrd="2" presId="urn:microsoft.com/office/officeart/2008/layout/PictureStrips"/>
    <dgm:cxn modelId="{5D16FECB-1846-43E2-80BC-E435F2A950F0}" srcId="{97B1736E-98C6-4CEA-94E2-4FCAE33387A3}" destId="{FF926108-E37A-4413-9987-507DB21A24F0}" srcOrd="0" destOrd="0" parTransId="{8831DE39-8B54-443E-9F67-1E8EC09A2FC0}" sibTransId="{9AC55A38-8803-42BC-B9DB-4D79E9F774CB}"/>
    <dgm:cxn modelId="{D171A6CE-83B8-405D-A5C6-5A488D3C8830}" type="presOf" srcId="{2603CEB3-62D2-4BAD-AC56-56D70438979D}" destId="{A378E01E-BF33-4009-9959-9868CF8F3949}" srcOrd="0" destOrd="1" presId="urn:microsoft.com/office/officeart/2008/layout/PictureStrips"/>
    <dgm:cxn modelId="{4523E9DA-75FA-4BCB-ADDB-5864C9C1037D}" srcId="{96DFCED4-8E06-4FC5-A957-22449D188B08}" destId="{6CB92907-876A-4741-A9E9-7E59CEE7F02C}" srcOrd="0" destOrd="0" parTransId="{6F1D8943-9CCB-4A71-B10D-C4EF6D103959}" sibTransId="{1767DBAE-F0E4-49BC-A158-CC99AE94FA0E}"/>
    <dgm:cxn modelId="{E5AFE2DC-A020-4456-B865-110DEAD89456}" srcId="{DC43AD51-99D4-4A47-8420-A8C1179C61E2}" destId="{4F7329EF-1577-43AD-8D65-4131D23D41B6}" srcOrd="3" destOrd="0" parTransId="{9C92C2ED-C725-4B59-AE38-77D7D6AF48F6}" sibTransId="{5C4C1439-B697-4031-9B18-260F969A2A27}"/>
    <dgm:cxn modelId="{98B862EB-1B65-40D1-BE8B-4C27EB67DBB9}" srcId="{3EE83379-12D1-4FB2-B683-13509CB2E7C1}" destId="{5C1EF181-161D-48FD-92C0-17BF58B140FD}" srcOrd="1" destOrd="0" parTransId="{0055578C-B750-403C-A3C3-C27D6EFD15D2}" sibTransId="{CD427710-3FBF-4311-BF5F-040D13B895F8}"/>
    <dgm:cxn modelId="{E7288FF0-E9A7-47AB-88D4-B93860066C86}" type="presOf" srcId="{3EE83379-12D1-4FB2-B683-13509CB2E7C1}" destId="{9863F808-F937-42A3-AD1D-2B527AE748E3}" srcOrd="0" destOrd="0" presId="urn:microsoft.com/office/officeart/2008/layout/PictureStrips"/>
    <dgm:cxn modelId="{01A06FC1-5BAD-419A-854E-549077C268E8}" type="presParOf" srcId="{05D2AEC1-E437-42E5-B433-7EE0D4F75925}" destId="{262B7ACA-8A1C-4595-B08A-71AAC6091860}" srcOrd="0" destOrd="0" presId="urn:microsoft.com/office/officeart/2008/layout/PictureStrips"/>
    <dgm:cxn modelId="{76B93B16-3153-411A-8995-90FEB70C5DBD}" type="presParOf" srcId="{262B7ACA-8A1C-4595-B08A-71AAC6091860}" destId="{9863F808-F937-42A3-AD1D-2B527AE748E3}" srcOrd="0" destOrd="0" presId="urn:microsoft.com/office/officeart/2008/layout/PictureStrips"/>
    <dgm:cxn modelId="{AE03FFF0-1985-402D-B948-FF09AE994C1B}" type="presParOf" srcId="{262B7ACA-8A1C-4595-B08A-71AAC6091860}" destId="{C1AA5995-C454-4D5C-B1BF-3F7110F8D302}" srcOrd="1" destOrd="0" presId="urn:microsoft.com/office/officeart/2008/layout/PictureStrips"/>
    <dgm:cxn modelId="{66BBCD7D-9324-438E-BDED-50313A0C6A69}" type="presParOf" srcId="{05D2AEC1-E437-42E5-B433-7EE0D4F75925}" destId="{8731149A-B878-4B25-ACF8-EA1FE706DCD1}" srcOrd="1" destOrd="0" presId="urn:microsoft.com/office/officeart/2008/layout/PictureStrips"/>
    <dgm:cxn modelId="{3F2C26A0-4611-4C8C-A308-A8D86E94A9EC}" type="presParOf" srcId="{05D2AEC1-E437-42E5-B433-7EE0D4F75925}" destId="{0577295E-598F-4F21-8D68-8348472B1FEE}" srcOrd="2" destOrd="0" presId="urn:microsoft.com/office/officeart/2008/layout/PictureStrips"/>
    <dgm:cxn modelId="{570CD6B4-82D8-4294-9D1F-F5B67D9BF930}" type="presParOf" srcId="{0577295E-598F-4F21-8D68-8348472B1FEE}" destId="{90AFF81A-8841-4697-895B-2608197EF1D6}" srcOrd="0" destOrd="0" presId="urn:microsoft.com/office/officeart/2008/layout/PictureStrips"/>
    <dgm:cxn modelId="{528D34F8-E0D1-4DFF-A7B7-F35EBC0B1747}" type="presParOf" srcId="{0577295E-598F-4F21-8D68-8348472B1FEE}" destId="{3CC02738-DC09-4F60-9CB1-0DCDBF395336}" srcOrd="1" destOrd="0" presId="urn:microsoft.com/office/officeart/2008/layout/PictureStrips"/>
    <dgm:cxn modelId="{D5DD93C0-631E-4C2F-88E6-F8045FB7205F}" type="presParOf" srcId="{05D2AEC1-E437-42E5-B433-7EE0D4F75925}" destId="{C93F06AB-E317-44AC-93D2-3E697CF94267}" srcOrd="3" destOrd="0" presId="urn:microsoft.com/office/officeart/2008/layout/PictureStrips"/>
    <dgm:cxn modelId="{E0464ECD-47AB-483F-8BE7-B5D841E2C895}" type="presParOf" srcId="{05D2AEC1-E437-42E5-B433-7EE0D4F75925}" destId="{16D2A194-F6D1-4588-B894-4D752D015C5B}" srcOrd="4" destOrd="0" presId="urn:microsoft.com/office/officeart/2008/layout/PictureStrips"/>
    <dgm:cxn modelId="{E4164B8A-6042-46C4-8FEE-C79799C859AC}" type="presParOf" srcId="{16D2A194-F6D1-4588-B894-4D752D015C5B}" destId="{A378E01E-BF33-4009-9959-9868CF8F3949}" srcOrd="0" destOrd="0" presId="urn:microsoft.com/office/officeart/2008/layout/PictureStrips"/>
    <dgm:cxn modelId="{21C67A35-9555-4B3B-878F-93D5858FC0F0}" type="presParOf" srcId="{16D2A194-F6D1-4588-B894-4D752D015C5B}" destId="{315B2BF5-D4B4-43DA-814A-88DFB840F13F}" srcOrd="1" destOrd="0" presId="urn:microsoft.com/office/officeart/2008/layout/PictureStrips"/>
    <dgm:cxn modelId="{935164F7-3865-4EA0-AF7E-70FD786A6880}" type="presParOf" srcId="{05D2AEC1-E437-42E5-B433-7EE0D4F75925}" destId="{18F9C60A-6366-4B72-9F6D-2F7A3C3D6784}" srcOrd="5" destOrd="0" presId="urn:microsoft.com/office/officeart/2008/layout/PictureStrips"/>
    <dgm:cxn modelId="{32D681DC-59D4-4549-A32E-78C08DC90B07}" type="presParOf" srcId="{05D2AEC1-E437-42E5-B433-7EE0D4F75925}" destId="{B5EAAD58-8F3A-4C76-B007-52B5B7F67B17}" srcOrd="6" destOrd="0" presId="urn:microsoft.com/office/officeart/2008/layout/PictureStrips"/>
    <dgm:cxn modelId="{394BA637-2F72-4724-B40F-212D9824C452}" type="presParOf" srcId="{B5EAAD58-8F3A-4C76-B007-52B5B7F67B17}" destId="{F8B32E2F-5B83-4698-9EFD-0AF1C64BBCD5}" srcOrd="0" destOrd="0" presId="urn:microsoft.com/office/officeart/2008/layout/PictureStrips"/>
    <dgm:cxn modelId="{A363754D-D02D-4DCE-8344-4E5E0EAA9B3E}" type="presParOf" srcId="{B5EAAD58-8F3A-4C76-B007-52B5B7F67B17}" destId="{B4AB7974-27AF-4BFD-ABF8-1361192B3E08}" srcOrd="1" destOrd="0" presId="urn:microsoft.com/office/officeart/2008/layout/PictureStrips"/>
    <dgm:cxn modelId="{5DEAB149-7EFB-44DB-ADB2-04B63E344CA9}" type="presParOf" srcId="{05D2AEC1-E437-42E5-B433-7EE0D4F75925}" destId="{04B6D636-6017-4F71-92FC-E4ED6D7EE76A}" srcOrd="7" destOrd="0" presId="urn:microsoft.com/office/officeart/2008/layout/PictureStrips"/>
    <dgm:cxn modelId="{18F4B9D0-FFAA-4979-9673-D868D2BECFA4}" type="presParOf" srcId="{05D2AEC1-E437-42E5-B433-7EE0D4F75925}" destId="{CC6E1959-310B-4414-927C-7DBD263BABE3}" srcOrd="8" destOrd="0" presId="urn:microsoft.com/office/officeart/2008/layout/PictureStrips"/>
    <dgm:cxn modelId="{C1028132-7EA6-4783-8335-18AEC9624662}" type="presParOf" srcId="{CC6E1959-310B-4414-927C-7DBD263BABE3}" destId="{AD886878-8BDF-4285-ACB0-6FA107B390A8}" srcOrd="0" destOrd="0" presId="urn:microsoft.com/office/officeart/2008/layout/PictureStrips"/>
    <dgm:cxn modelId="{D16E92C8-E275-4057-AD38-F11667EE19B0}" type="presParOf" srcId="{CC6E1959-310B-4414-927C-7DBD263BABE3}" destId="{94C2B5FD-A095-4000-8D3D-4336BD539603}" srcOrd="1" destOrd="0" presId="urn:microsoft.com/office/officeart/2008/layout/PictureStrips"/>
    <dgm:cxn modelId="{4B49E741-2BE7-413E-A8DE-47ADD72ED7BB}" type="presParOf" srcId="{05D2AEC1-E437-42E5-B433-7EE0D4F75925}" destId="{3662C17B-AEAA-4C2F-B061-81568D4E3577}" srcOrd="9" destOrd="0" presId="urn:microsoft.com/office/officeart/2008/layout/PictureStrips"/>
    <dgm:cxn modelId="{A557DEC3-C835-4E5D-9B58-4F688849849F}" type="presParOf" srcId="{05D2AEC1-E437-42E5-B433-7EE0D4F75925}" destId="{6FEE3261-57E3-405F-BD31-943E23BA56A6}" srcOrd="10" destOrd="0" presId="urn:microsoft.com/office/officeart/2008/layout/PictureStrips"/>
    <dgm:cxn modelId="{8E28E694-0A53-474E-9091-8A45858B95F9}" type="presParOf" srcId="{6FEE3261-57E3-405F-BD31-943E23BA56A6}" destId="{AE700391-C8AB-4660-9116-EF175B152CE7}" srcOrd="0" destOrd="0" presId="urn:microsoft.com/office/officeart/2008/layout/PictureStrips"/>
    <dgm:cxn modelId="{CF17763B-E1D3-45CE-B603-BE0104CB6661}" type="presParOf" srcId="{6FEE3261-57E3-405F-BD31-943E23BA56A6}" destId="{05A9DA2B-DAF1-4D90-A0C1-84BEBB04270B}"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63F808-F937-42A3-AD1D-2B527AE748E3}">
      <dsp:nvSpPr>
        <dsp:cNvPr id="0" name=""/>
        <dsp:cNvSpPr/>
      </dsp:nvSpPr>
      <dsp:spPr>
        <a:xfrm>
          <a:off x="1075210" y="240379"/>
          <a:ext cx="4187950" cy="1308734"/>
        </a:xfrm>
        <a:prstGeom prst="rect">
          <a:avLst/>
        </a:prstGeom>
        <a:solidFill>
          <a:schemeClr val="lt1">
            <a:alpha val="4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86449"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Clinical Practice Nurse</a:t>
          </a:r>
        </a:p>
        <a:p>
          <a:pPr marL="114300" lvl="1" indent="-114300" algn="l" defTabSz="622300">
            <a:lnSpc>
              <a:spcPct val="90000"/>
            </a:lnSpc>
            <a:spcBef>
              <a:spcPct val="0"/>
            </a:spcBef>
            <a:spcAft>
              <a:spcPct val="15000"/>
            </a:spcAft>
            <a:buChar char="•"/>
          </a:pPr>
          <a:r>
            <a:rPr lang="en-US" sz="1400" kern="1200"/>
            <a:t>Triage calls/portal messages/TE’s to clinicians</a:t>
          </a:r>
        </a:p>
        <a:p>
          <a:pPr marL="114300" lvl="1" indent="-114300" algn="l" defTabSz="622300">
            <a:lnSpc>
              <a:spcPct val="90000"/>
            </a:lnSpc>
            <a:spcBef>
              <a:spcPct val="0"/>
            </a:spcBef>
            <a:spcAft>
              <a:spcPct val="15000"/>
            </a:spcAft>
            <a:buChar char="•"/>
          </a:pPr>
          <a:r>
            <a:rPr lang="en-US" sz="1400" kern="1200"/>
            <a:t>Review and address Lab/DI/documents</a:t>
          </a:r>
        </a:p>
      </dsp:txBody>
      <dsp:txXfrm>
        <a:off x="1075210" y="240379"/>
        <a:ext cx="4187950" cy="1308734"/>
      </dsp:txXfrm>
    </dsp:sp>
    <dsp:sp modelId="{C1AA5995-C454-4D5C-B1BF-3F7110F8D302}">
      <dsp:nvSpPr>
        <dsp:cNvPr id="0" name=""/>
        <dsp:cNvSpPr/>
      </dsp:nvSpPr>
      <dsp:spPr>
        <a:xfrm>
          <a:off x="900712" y="51340"/>
          <a:ext cx="916114" cy="13741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0AFF81A-8841-4697-895B-2608197EF1D6}">
      <dsp:nvSpPr>
        <dsp:cNvPr id="0" name=""/>
        <dsp:cNvSpPr/>
      </dsp:nvSpPr>
      <dsp:spPr>
        <a:xfrm>
          <a:off x="5636779" y="240379"/>
          <a:ext cx="4187950" cy="1308734"/>
        </a:xfrm>
        <a:prstGeom prst="rect">
          <a:avLst/>
        </a:prstGeom>
        <a:solidFill>
          <a:schemeClr val="lt1">
            <a:alpha val="4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86449"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Clinical Practice Navigator</a:t>
          </a:r>
        </a:p>
        <a:p>
          <a:pPr marL="114300" lvl="1" indent="-114300" algn="l" defTabSz="622300">
            <a:lnSpc>
              <a:spcPct val="90000"/>
            </a:lnSpc>
            <a:spcBef>
              <a:spcPct val="0"/>
            </a:spcBef>
            <a:spcAft>
              <a:spcPct val="15000"/>
            </a:spcAft>
            <a:buChar char="•"/>
          </a:pPr>
          <a:r>
            <a:rPr lang="en-US" sz="1400" kern="1200"/>
            <a:t>Monitor and review RPM for PSM patients</a:t>
          </a:r>
        </a:p>
        <a:p>
          <a:pPr marL="114300" lvl="1" indent="-114300" algn="l" defTabSz="622300">
            <a:lnSpc>
              <a:spcPct val="90000"/>
            </a:lnSpc>
            <a:spcBef>
              <a:spcPct val="0"/>
            </a:spcBef>
            <a:spcAft>
              <a:spcPct val="15000"/>
            </a:spcAft>
            <a:buChar char="•"/>
          </a:pPr>
          <a:r>
            <a:rPr lang="en-US" sz="1400" kern="1200" dirty="0"/>
            <a:t>Support for Practice Nurse and MAs for patient outreach/follow up</a:t>
          </a:r>
        </a:p>
      </dsp:txBody>
      <dsp:txXfrm>
        <a:off x="5636779" y="240379"/>
        <a:ext cx="4187950" cy="1308734"/>
      </dsp:txXfrm>
    </dsp:sp>
    <dsp:sp modelId="{3CC02738-DC09-4F60-9CB1-0DCDBF395336}">
      <dsp:nvSpPr>
        <dsp:cNvPr id="0" name=""/>
        <dsp:cNvSpPr/>
      </dsp:nvSpPr>
      <dsp:spPr>
        <a:xfrm>
          <a:off x="5462282" y="51340"/>
          <a:ext cx="916114" cy="13741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78E01E-BF33-4009-9959-9868CF8F3949}">
      <dsp:nvSpPr>
        <dsp:cNvPr id="0" name=""/>
        <dsp:cNvSpPr/>
      </dsp:nvSpPr>
      <dsp:spPr>
        <a:xfrm>
          <a:off x="1075210" y="1887930"/>
          <a:ext cx="4187950" cy="1308734"/>
        </a:xfrm>
        <a:prstGeom prst="rect">
          <a:avLst/>
        </a:prstGeom>
        <a:solidFill>
          <a:schemeClr val="lt1">
            <a:alpha val="4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86449"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Medical Assistants</a:t>
          </a:r>
        </a:p>
        <a:p>
          <a:pPr marL="114300" lvl="1" indent="-114300" algn="l" defTabSz="622300">
            <a:lnSpc>
              <a:spcPct val="90000"/>
            </a:lnSpc>
            <a:spcBef>
              <a:spcPct val="0"/>
            </a:spcBef>
            <a:spcAft>
              <a:spcPct val="15000"/>
            </a:spcAft>
            <a:buChar char="•"/>
          </a:pPr>
          <a:r>
            <a:rPr lang="en-US" sz="1400" kern="1200"/>
            <a:t>Dedicated support to each clinician in the practice</a:t>
          </a:r>
        </a:p>
        <a:p>
          <a:pPr marL="114300" lvl="1" indent="-114300" algn="l" defTabSz="622300">
            <a:lnSpc>
              <a:spcPct val="90000"/>
            </a:lnSpc>
            <a:spcBef>
              <a:spcPct val="0"/>
            </a:spcBef>
            <a:spcAft>
              <a:spcPct val="15000"/>
            </a:spcAft>
            <a:buChar char="•"/>
          </a:pPr>
          <a:r>
            <a:rPr lang="en-US" sz="1400" kern="1200"/>
            <a:t>Prioritized access to MA Float Pool</a:t>
          </a:r>
        </a:p>
      </dsp:txBody>
      <dsp:txXfrm>
        <a:off x="1075210" y="1887930"/>
        <a:ext cx="4187950" cy="1308734"/>
      </dsp:txXfrm>
    </dsp:sp>
    <dsp:sp modelId="{315B2BF5-D4B4-43DA-814A-88DFB840F13F}">
      <dsp:nvSpPr>
        <dsp:cNvPr id="0" name=""/>
        <dsp:cNvSpPr/>
      </dsp:nvSpPr>
      <dsp:spPr>
        <a:xfrm>
          <a:off x="900712" y="1698891"/>
          <a:ext cx="916114" cy="13741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B32E2F-5B83-4698-9EFD-0AF1C64BBCD5}">
      <dsp:nvSpPr>
        <dsp:cNvPr id="0" name=""/>
        <dsp:cNvSpPr/>
      </dsp:nvSpPr>
      <dsp:spPr>
        <a:xfrm>
          <a:off x="5636779" y="1887930"/>
          <a:ext cx="4187950" cy="1308734"/>
        </a:xfrm>
        <a:prstGeom prst="rect">
          <a:avLst/>
        </a:prstGeom>
        <a:solidFill>
          <a:schemeClr val="lt1">
            <a:alpha val="4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86449"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Physician</a:t>
          </a:r>
        </a:p>
        <a:p>
          <a:pPr marL="114300" lvl="1" indent="-114300" algn="l" defTabSz="622300">
            <a:lnSpc>
              <a:spcPct val="90000"/>
            </a:lnSpc>
            <a:spcBef>
              <a:spcPct val="0"/>
            </a:spcBef>
            <a:spcAft>
              <a:spcPct val="15000"/>
            </a:spcAft>
            <a:buChar char="•"/>
          </a:pPr>
          <a:r>
            <a:rPr lang="en-US" sz="1400" kern="1200"/>
            <a:t>Provide care to an expanded panel with greater administrative resources</a:t>
          </a:r>
        </a:p>
      </dsp:txBody>
      <dsp:txXfrm>
        <a:off x="5636779" y="1887930"/>
        <a:ext cx="4187950" cy="1308734"/>
      </dsp:txXfrm>
    </dsp:sp>
    <dsp:sp modelId="{B4AB7974-27AF-4BFD-ABF8-1361192B3E08}">
      <dsp:nvSpPr>
        <dsp:cNvPr id="0" name=""/>
        <dsp:cNvSpPr/>
      </dsp:nvSpPr>
      <dsp:spPr>
        <a:xfrm>
          <a:off x="5462282" y="1698891"/>
          <a:ext cx="916114" cy="13741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886878-8BDF-4285-ACB0-6FA107B390A8}">
      <dsp:nvSpPr>
        <dsp:cNvPr id="0" name=""/>
        <dsp:cNvSpPr/>
      </dsp:nvSpPr>
      <dsp:spPr>
        <a:xfrm>
          <a:off x="1075210" y="3535482"/>
          <a:ext cx="4187950" cy="1308734"/>
        </a:xfrm>
        <a:prstGeom prst="rect">
          <a:avLst/>
        </a:prstGeom>
        <a:solidFill>
          <a:schemeClr val="lt1">
            <a:alpha val="4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86449"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Advanced Practitioner</a:t>
          </a:r>
        </a:p>
        <a:p>
          <a:pPr marL="114300" lvl="1" indent="-114300" algn="l" defTabSz="622300">
            <a:lnSpc>
              <a:spcPct val="90000"/>
            </a:lnSpc>
            <a:spcBef>
              <a:spcPct val="0"/>
            </a:spcBef>
            <a:spcAft>
              <a:spcPct val="15000"/>
            </a:spcAft>
            <a:buChar char="•"/>
          </a:pPr>
          <a:r>
            <a:rPr lang="en-US" sz="1400" kern="1200"/>
            <a:t>Expands access to provide sick visit care or follow up care</a:t>
          </a:r>
        </a:p>
        <a:p>
          <a:pPr marL="114300" lvl="1" indent="-114300" algn="l" defTabSz="622300">
            <a:lnSpc>
              <a:spcPct val="90000"/>
            </a:lnSpc>
            <a:spcBef>
              <a:spcPct val="0"/>
            </a:spcBef>
            <a:spcAft>
              <a:spcPct val="15000"/>
            </a:spcAft>
            <a:buChar char="•"/>
          </a:pPr>
          <a:r>
            <a:rPr lang="en-US" sz="1400" kern="1200"/>
            <a:t>Additional capacity with Float AP’s – for surges or coverage</a:t>
          </a:r>
        </a:p>
      </dsp:txBody>
      <dsp:txXfrm>
        <a:off x="1075210" y="3535482"/>
        <a:ext cx="4187950" cy="1308734"/>
      </dsp:txXfrm>
    </dsp:sp>
    <dsp:sp modelId="{94C2B5FD-A095-4000-8D3D-4336BD539603}">
      <dsp:nvSpPr>
        <dsp:cNvPr id="0" name=""/>
        <dsp:cNvSpPr/>
      </dsp:nvSpPr>
      <dsp:spPr>
        <a:xfrm>
          <a:off x="900712" y="3346442"/>
          <a:ext cx="916114" cy="137417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E700391-C8AB-4660-9116-EF175B152CE7}">
      <dsp:nvSpPr>
        <dsp:cNvPr id="0" name=""/>
        <dsp:cNvSpPr/>
      </dsp:nvSpPr>
      <dsp:spPr>
        <a:xfrm>
          <a:off x="5636779" y="3535482"/>
          <a:ext cx="4187950" cy="1308734"/>
        </a:xfrm>
        <a:prstGeom prst="rect">
          <a:avLst/>
        </a:prstGeom>
        <a:solidFill>
          <a:schemeClr val="lt1">
            <a:alpha val="4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86449"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Practice Manager</a:t>
          </a:r>
        </a:p>
        <a:p>
          <a:pPr marL="114300" lvl="1" indent="-114300" algn="l" defTabSz="622300">
            <a:lnSpc>
              <a:spcPct val="90000"/>
            </a:lnSpc>
            <a:spcBef>
              <a:spcPct val="0"/>
            </a:spcBef>
            <a:spcAft>
              <a:spcPct val="15000"/>
            </a:spcAft>
            <a:buChar char="•"/>
          </a:pPr>
          <a:r>
            <a:rPr lang="en-US" sz="1400" kern="1200"/>
            <a:t>Monitor access and capacity</a:t>
          </a:r>
        </a:p>
        <a:p>
          <a:pPr marL="114300" lvl="1" indent="-114300" algn="l" defTabSz="622300">
            <a:lnSpc>
              <a:spcPct val="90000"/>
            </a:lnSpc>
            <a:spcBef>
              <a:spcPct val="0"/>
            </a:spcBef>
            <a:spcAft>
              <a:spcPct val="15000"/>
            </a:spcAft>
            <a:buChar char="•"/>
          </a:pPr>
          <a:r>
            <a:rPr lang="en-US" sz="1400" kern="1200"/>
            <a:t>Tools for active schedule management</a:t>
          </a:r>
        </a:p>
      </dsp:txBody>
      <dsp:txXfrm>
        <a:off x="5636779" y="3535482"/>
        <a:ext cx="4187950" cy="1308734"/>
      </dsp:txXfrm>
    </dsp:sp>
    <dsp:sp modelId="{05A9DA2B-DAF1-4D90-A0C1-84BEBB04270B}">
      <dsp:nvSpPr>
        <dsp:cNvPr id="0" name=""/>
        <dsp:cNvSpPr/>
      </dsp:nvSpPr>
      <dsp:spPr>
        <a:xfrm>
          <a:off x="5462282" y="3346442"/>
          <a:ext cx="916114" cy="1374171"/>
        </a:xfrm>
        <a:prstGeom prst="rect">
          <a:avLst/>
        </a:prstGeom>
        <a:blipFill>
          <a:blip xmlns:r="http://schemas.openxmlformats.org/officeDocument/2006/relationships" r:embed="rId11">
            <a:extLst>
              <a:ext uri="{96DAC541-7B7A-43D3-8B79-37D633B846F1}">
                <asvg:svgBlip xmlns:asvg="http://schemas.microsoft.com/office/drawing/2016/SVG/main" r:embed="rId12"/>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3408"/>
          </a:xfrm>
          <a:prstGeom prst="rect">
            <a:avLst/>
          </a:prstGeom>
        </p:spPr>
        <p:txBody>
          <a:bodyPr vert="horz" lIns="92620" tIns="46310" rIns="92620" bIns="46310" rtlCol="0"/>
          <a:lstStyle>
            <a:lvl1pPr algn="l">
              <a:defRPr sz="1200"/>
            </a:lvl1pPr>
          </a:lstStyle>
          <a:p>
            <a:endParaRPr lang="en-US"/>
          </a:p>
        </p:txBody>
      </p:sp>
      <p:sp>
        <p:nvSpPr>
          <p:cNvPr id="3" name="Date Placeholder 2"/>
          <p:cNvSpPr>
            <a:spLocks noGrp="1"/>
          </p:cNvSpPr>
          <p:nvPr>
            <p:ph type="dt" idx="1"/>
          </p:nvPr>
        </p:nvSpPr>
        <p:spPr>
          <a:xfrm>
            <a:off x="3950256" y="0"/>
            <a:ext cx="3022018" cy="463408"/>
          </a:xfrm>
          <a:prstGeom prst="rect">
            <a:avLst/>
          </a:prstGeom>
        </p:spPr>
        <p:txBody>
          <a:bodyPr vert="horz" lIns="92620" tIns="46310" rIns="92620" bIns="46310" rtlCol="0"/>
          <a:lstStyle>
            <a:lvl1pPr algn="r">
              <a:defRPr sz="1200"/>
            </a:lvl1pPr>
          </a:lstStyle>
          <a:p>
            <a:fld id="{85DDAE95-19E5-C446-8F4A-C9EBB0D66F09}" type="datetimeFigureOut">
              <a:rPr lang="en-US" smtClean="0"/>
              <a:t>9/13/2023</a:t>
            </a:fld>
            <a:endParaRPr lang="en-US"/>
          </a:p>
        </p:txBody>
      </p:sp>
      <p:sp>
        <p:nvSpPr>
          <p:cNvPr id="4" name="Slide Image Placeholder 3"/>
          <p:cNvSpPr>
            <a:spLocks noGrp="1" noRot="1" noChangeAspect="1"/>
          </p:cNvSpPr>
          <p:nvPr>
            <p:ph type="sldImg" idx="2"/>
          </p:nvPr>
        </p:nvSpPr>
        <p:spPr>
          <a:xfrm>
            <a:off x="715963" y="1154113"/>
            <a:ext cx="5541962" cy="3117850"/>
          </a:xfrm>
          <a:prstGeom prst="rect">
            <a:avLst/>
          </a:prstGeom>
          <a:noFill/>
          <a:ln w="12700">
            <a:solidFill>
              <a:prstClr val="black"/>
            </a:solidFill>
          </a:ln>
        </p:spPr>
        <p:txBody>
          <a:bodyPr vert="horz" lIns="92620" tIns="46310" rIns="92620" bIns="46310" rtlCol="0" anchor="ctr"/>
          <a:lstStyle/>
          <a:p>
            <a:endParaRPr lang="en-US"/>
          </a:p>
        </p:txBody>
      </p:sp>
      <p:sp>
        <p:nvSpPr>
          <p:cNvPr id="5" name="Notes Placeholder 4"/>
          <p:cNvSpPr>
            <a:spLocks noGrp="1"/>
          </p:cNvSpPr>
          <p:nvPr>
            <p:ph type="body" sz="quarter" idx="3"/>
          </p:nvPr>
        </p:nvSpPr>
        <p:spPr>
          <a:xfrm>
            <a:off x="697389" y="4444861"/>
            <a:ext cx="5579110" cy="3636705"/>
          </a:xfrm>
          <a:prstGeom prst="rect">
            <a:avLst/>
          </a:prstGeom>
        </p:spPr>
        <p:txBody>
          <a:bodyPr vert="horz" lIns="92620" tIns="46310" rIns="92620" bIns="463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22018" cy="463407"/>
          </a:xfrm>
          <a:prstGeom prst="rect">
            <a:avLst/>
          </a:prstGeom>
        </p:spPr>
        <p:txBody>
          <a:bodyPr vert="horz" lIns="92620" tIns="46310" rIns="92620" bIns="46310" rtlCol="0" anchor="b"/>
          <a:lstStyle>
            <a:lvl1pPr algn="l">
              <a:defRPr sz="1200"/>
            </a:lvl1pPr>
          </a:lstStyle>
          <a:p>
            <a:endParaRPr lang="en-US"/>
          </a:p>
        </p:txBody>
      </p:sp>
      <p:sp>
        <p:nvSpPr>
          <p:cNvPr id="7" name="Slide Number Placeholder 6"/>
          <p:cNvSpPr>
            <a:spLocks noGrp="1"/>
          </p:cNvSpPr>
          <p:nvPr>
            <p:ph type="sldNum" sz="quarter" idx="5"/>
          </p:nvPr>
        </p:nvSpPr>
        <p:spPr>
          <a:xfrm>
            <a:off x="3950256" y="8772669"/>
            <a:ext cx="3022018" cy="463407"/>
          </a:xfrm>
          <a:prstGeom prst="rect">
            <a:avLst/>
          </a:prstGeom>
        </p:spPr>
        <p:txBody>
          <a:bodyPr vert="horz" lIns="92620" tIns="46310" rIns="92620" bIns="46310" rtlCol="0" anchor="b"/>
          <a:lstStyle>
            <a:lvl1pPr algn="r">
              <a:defRPr sz="1200"/>
            </a:lvl1pPr>
          </a:lstStyle>
          <a:p>
            <a:fld id="{AB4968D7-D2EE-8F49-BC42-3A7CE2AC977F}" type="slidenum">
              <a:rPr lang="en-US" smtClean="0"/>
              <a:t>‹#›</a:t>
            </a:fld>
            <a:endParaRPr lang="en-US"/>
          </a:p>
        </p:txBody>
      </p:sp>
    </p:spTree>
    <p:extLst>
      <p:ext uri="{BB962C8B-B14F-4D97-AF65-F5344CB8AC3E}">
        <p14:creationId xmlns:p14="http://schemas.microsoft.com/office/powerpoint/2010/main" val="2612721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t>
            </a:r>
          </a:p>
          <a:p>
            <a:r>
              <a:rPr lang="en-US" dirty="0"/>
              <a:t>Good morning and thank you for the invitation to this panel discussion.</a:t>
            </a:r>
          </a:p>
          <a:p>
            <a:r>
              <a:rPr lang="en-US" dirty="0"/>
              <a:t>O:</a:t>
            </a:r>
          </a:p>
          <a:p>
            <a:endParaRPr lang="en-US" dirty="0"/>
          </a:p>
          <a:p>
            <a:r>
              <a:rPr lang="en-US" dirty="0"/>
              <a:t>P:</a:t>
            </a:r>
          </a:p>
          <a:p>
            <a:r>
              <a:rPr lang="en-US" dirty="0"/>
              <a:t>When I started practicing general pediatrics in 1998, one Medical Assistant supporting 4 physicians was standard. When that MA started administering immunizations, we thought we had hit the big leagues. </a:t>
            </a:r>
          </a:p>
          <a:p>
            <a:r>
              <a:rPr lang="en-US" dirty="0"/>
              <a:t>Twenty-five years later, clinical improvements are astounding, but the administrative burden in medicine is driving established clinicians out of primary care and discouraging careers for non-clinicians. </a:t>
            </a:r>
          </a:p>
          <a:p>
            <a:r>
              <a:rPr lang="en-US" dirty="0"/>
              <a:t>Let me be clear about the challenges facing primary care from the start:</a:t>
            </a:r>
          </a:p>
          <a:p>
            <a:pPr marL="171450" indent="-171450">
              <a:buFont typeface="Arial" panose="020B0604020202020204" pitchFamily="34" charset="0"/>
              <a:buChar char="•"/>
            </a:pPr>
            <a:r>
              <a:rPr lang="en-US" dirty="0"/>
              <a:t>We need to provide primary care to every patient</a:t>
            </a:r>
          </a:p>
          <a:p>
            <a:pPr marL="171450" indent="-171450">
              <a:buFont typeface="Arial" panose="020B0604020202020204" pitchFamily="34" charset="0"/>
              <a:buChar char="•"/>
            </a:pPr>
            <a:r>
              <a:rPr lang="en-US" dirty="0"/>
              <a:t>We need to make access to care easier</a:t>
            </a:r>
          </a:p>
          <a:p>
            <a:pPr marL="171450" indent="-171450">
              <a:buFont typeface="Arial" panose="020B0604020202020204" pitchFamily="34" charset="0"/>
              <a:buChar char="•"/>
            </a:pPr>
            <a:r>
              <a:rPr lang="en-US" dirty="0"/>
              <a:t>And we need to provide everyone with the experience of care we want for our loved ones</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T:  </a:t>
            </a:r>
          </a:p>
          <a:p>
            <a:pPr marL="0" indent="0">
              <a:buFont typeface="Arial" panose="020B0604020202020204" pitchFamily="34" charset="0"/>
              <a:buNone/>
            </a:pPr>
            <a:r>
              <a:rPr lang="en-US" dirty="0"/>
              <a:t>Coastal was forced to confront these challenges head on</a:t>
            </a:r>
          </a:p>
          <a:p>
            <a:endParaRPr lang="en-US" dirty="0"/>
          </a:p>
          <a:p>
            <a:endParaRPr lang="en-US" dirty="0"/>
          </a:p>
        </p:txBody>
      </p:sp>
      <p:sp>
        <p:nvSpPr>
          <p:cNvPr id="4" name="Slide Number Placeholder 3"/>
          <p:cNvSpPr>
            <a:spLocks noGrp="1"/>
          </p:cNvSpPr>
          <p:nvPr>
            <p:ph type="sldNum" sz="quarter" idx="5"/>
          </p:nvPr>
        </p:nvSpPr>
        <p:spPr/>
        <p:txBody>
          <a:bodyPr/>
          <a:lstStyle/>
          <a:p>
            <a:fld id="{AB4968D7-D2EE-8F49-BC42-3A7CE2AC977F}" type="slidenum">
              <a:rPr lang="en-US" smtClean="0"/>
              <a:t>1</a:t>
            </a:fld>
            <a:endParaRPr lang="en-US"/>
          </a:p>
        </p:txBody>
      </p:sp>
    </p:spTree>
    <p:extLst>
      <p:ext uri="{BB962C8B-B14F-4D97-AF65-F5344CB8AC3E}">
        <p14:creationId xmlns:p14="http://schemas.microsoft.com/office/powerpoint/2010/main" val="774150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t>
            </a:r>
          </a:p>
          <a:p>
            <a:r>
              <a:rPr lang="en-US" dirty="0"/>
              <a:t>We faced a perfect storm</a:t>
            </a:r>
          </a:p>
          <a:p>
            <a:r>
              <a:rPr lang="en-US" dirty="0"/>
              <a:t>O:</a:t>
            </a:r>
          </a:p>
          <a:p>
            <a:endParaRPr lang="en-US" dirty="0"/>
          </a:p>
          <a:p>
            <a:r>
              <a:rPr lang="en-US" dirty="0"/>
              <a:t>P:</a:t>
            </a:r>
          </a:p>
          <a:p>
            <a:r>
              <a:rPr lang="en-US" dirty="0"/>
              <a:t>Coastal had been acquired by Lifespan in April 2021. </a:t>
            </a:r>
          </a:p>
          <a:p>
            <a:r>
              <a:rPr lang="en-US" dirty="0"/>
              <a:t>Many physicians chose to delay retirement and stay through the transaction.</a:t>
            </a:r>
          </a:p>
          <a:p>
            <a:r>
              <a:rPr lang="en-US" dirty="0"/>
              <a:t>At the end of 2021, we had 4 physicians retire and it consumed all our available clinician capacity to keep those patients at the beginning of 2022. At the end of 2022, we had 4 more physicians scheduled to retire and the prospect of reassigning 6000 more patients was overwhelming. </a:t>
            </a:r>
          </a:p>
          <a:p>
            <a:r>
              <a:rPr lang="en-US" dirty="0"/>
              <a:t>To make matters worse, we had a horrible recruiting year for new physicians in 2021. So, we did not have enough new clinicians joining us in 2022 to assume the care of the patients whose PCPs were retiring. </a:t>
            </a:r>
          </a:p>
          <a:p>
            <a:r>
              <a:rPr lang="en-US" dirty="0"/>
              <a:t>At the beginning of the year, we transferred patients to our new LPG primary care partners and had to discharge patients. We swore we would never do that again as it violated every aspect of our commitment to the Medical Home concept. </a:t>
            </a:r>
          </a:p>
          <a:p>
            <a:r>
              <a:rPr lang="en-US" dirty="0"/>
              <a:t>We also knew that discharging patients was a financial disaster, particularly in value-based care payment models in which revenues are derived from quality performance, capitated payments and infrastructure support based on the number of covered lives we manage. </a:t>
            </a:r>
          </a:p>
          <a:p>
            <a:endParaRPr lang="en-US" dirty="0"/>
          </a:p>
          <a:p>
            <a:r>
              <a:rPr lang="en-US" dirty="0"/>
              <a:t>T: As the saying goes, “necessity is the mother of invention.”</a:t>
            </a:r>
          </a:p>
          <a:p>
            <a:endParaRPr lang="en-US" dirty="0"/>
          </a:p>
          <a:p>
            <a:endParaRPr lang="en-US" dirty="0"/>
          </a:p>
        </p:txBody>
      </p:sp>
      <p:sp>
        <p:nvSpPr>
          <p:cNvPr id="4" name="Slide Number Placeholder 3"/>
          <p:cNvSpPr>
            <a:spLocks noGrp="1"/>
          </p:cNvSpPr>
          <p:nvPr>
            <p:ph type="sldNum" sz="quarter" idx="5"/>
          </p:nvPr>
        </p:nvSpPr>
        <p:spPr/>
        <p:txBody>
          <a:bodyPr/>
          <a:lstStyle/>
          <a:p>
            <a:fld id="{AB4968D7-D2EE-8F49-BC42-3A7CE2AC977F}" type="slidenum">
              <a:rPr lang="en-US" smtClean="0"/>
              <a:t>2</a:t>
            </a:fld>
            <a:endParaRPr lang="en-US"/>
          </a:p>
        </p:txBody>
      </p:sp>
    </p:spTree>
    <p:extLst>
      <p:ext uri="{BB962C8B-B14F-4D97-AF65-F5344CB8AC3E}">
        <p14:creationId xmlns:p14="http://schemas.microsoft.com/office/powerpoint/2010/main" val="212419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  We needed a new model of care that would allow us to increase the number of patients for which a clinician or team of clinicians could care without further compounding the healthcare workforce burnout problem.</a:t>
            </a:r>
          </a:p>
          <a:p>
            <a:r>
              <a:rPr lang="en-US" dirty="0"/>
              <a:t>O:  Here are the team members that are a part of the new model of care</a:t>
            </a:r>
          </a:p>
          <a:p>
            <a:endParaRPr lang="en-US" dirty="0"/>
          </a:p>
          <a:p>
            <a:r>
              <a:rPr lang="en-US" dirty="0"/>
              <a:t>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Our goal was to have a very capable team monitor the clinical care and needs of a large patient panel. To do that we needed to provide face-to-face visits for the patients who needed to be seen, cover the influx of clinical information coming into the digital inboxes of clinicians, complete notes on time and allow clinicians to go home at night or on weekends with as few interruptions as possible. </a:t>
            </a:r>
          </a:p>
          <a:p>
            <a:r>
              <a:rPr lang="en-US" dirty="0"/>
              <a:t>We needed a Practice Nurse who had the clinical skills to triage patient calls, respond to Patient Portal messages, review telephone encounters, and review documents, labs and imaging results leaving only those essential for a physician to see and respond to. </a:t>
            </a:r>
          </a:p>
          <a:p>
            <a:r>
              <a:rPr lang="en-US" dirty="0"/>
              <a:t>We needed 1 MA for every clinician, everyday.</a:t>
            </a:r>
          </a:p>
          <a:p>
            <a:r>
              <a:rPr lang="en-US" dirty="0"/>
              <a:t>We needed a Clinical Navigator to help the practice nurse coordinate care for patients. So, we established a 1.3:1 ratio of MA’s to clinicians and had the 4</a:t>
            </a:r>
            <a:r>
              <a:rPr lang="en-US" baseline="30000" dirty="0"/>
              <a:t>th</a:t>
            </a:r>
            <a:r>
              <a:rPr lang="en-US" dirty="0"/>
              <a:t> MA function as that navigator. If the team was fully staffed with MA’s the navigator assisted the Practice Nurse. If an MA was out, the Navigator stepped into the MA role for the day to maintain a 1:1 MA to Clinician ratio. </a:t>
            </a:r>
          </a:p>
          <a:p>
            <a:r>
              <a:rPr lang="en-US" dirty="0"/>
              <a:t>We utilized various combinations of Advanced Practitioners and Physicians</a:t>
            </a:r>
          </a:p>
          <a:p>
            <a:r>
              <a:rPr lang="en-US" dirty="0"/>
              <a:t>Our practice managers were essential to monitoring and actively managing schedules. </a:t>
            </a:r>
          </a:p>
          <a:p>
            <a:r>
              <a:rPr lang="en-US" dirty="0"/>
              <a:t>In addition to these traditional office staff, we provided each participating clinician with a scribe and engaged a Nurse Triage service for weeknight and weekend call coverage.</a:t>
            </a:r>
          </a:p>
          <a:p>
            <a:endParaRPr lang="en-US" dirty="0"/>
          </a:p>
          <a:p>
            <a:r>
              <a:rPr lang="en-US" dirty="0"/>
              <a:t>T:  While this sounds straightforward, change is difficult, and healthcare historically changes very slowly.</a:t>
            </a:r>
          </a:p>
        </p:txBody>
      </p:sp>
      <p:sp>
        <p:nvSpPr>
          <p:cNvPr id="4" name="Slide Number Placeholder 3"/>
          <p:cNvSpPr>
            <a:spLocks noGrp="1"/>
          </p:cNvSpPr>
          <p:nvPr>
            <p:ph type="sldNum" sz="quarter" idx="5"/>
          </p:nvPr>
        </p:nvSpPr>
        <p:spPr/>
        <p:txBody>
          <a:bodyPr/>
          <a:lstStyle/>
          <a:p>
            <a:fld id="{AB4968D7-D2EE-8F49-BC42-3A7CE2AC977F}" type="slidenum">
              <a:rPr lang="en-US" smtClean="0"/>
              <a:t>3</a:t>
            </a:fld>
            <a:endParaRPr lang="en-US"/>
          </a:p>
        </p:txBody>
      </p:sp>
    </p:spTree>
    <p:extLst>
      <p:ext uri="{BB962C8B-B14F-4D97-AF65-F5344CB8AC3E}">
        <p14:creationId xmlns:p14="http://schemas.microsoft.com/office/powerpoint/2010/main" val="487474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52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en-US" altLang="x-none" dirty="0">
                <a:ea typeface="ＭＳ Ｐゴシック" charset="-128"/>
              </a:rPr>
              <a:t>H: This model required a careful balance between taking on more patients and all that comes with that commitment, while reducing burnout</a:t>
            </a:r>
          </a:p>
          <a:p>
            <a:endParaRPr lang="en-US" altLang="x-none" dirty="0">
              <a:ea typeface="ＭＳ Ｐゴシック" charset="-128"/>
            </a:endParaRPr>
          </a:p>
          <a:p>
            <a:r>
              <a:rPr lang="en-US" altLang="x-none" dirty="0">
                <a:ea typeface="ＭＳ Ｐゴシック" charset="-128"/>
              </a:rPr>
              <a:t>O:</a:t>
            </a:r>
            <a:br>
              <a:rPr lang="en-US" altLang="x-none" dirty="0">
                <a:ea typeface="ＭＳ Ｐゴシック" charset="-128"/>
              </a:rPr>
            </a:br>
            <a:br>
              <a:rPr lang="en-US" altLang="x-none" dirty="0">
                <a:ea typeface="ＭＳ Ｐゴシック" charset="-128"/>
              </a:rPr>
            </a:br>
            <a:r>
              <a:rPr lang="en-US" altLang="x-none" dirty="0">
                <a:ea typeface="ＭＳ Ｐゴシック" charset="-128"/>
              </a:rPr>
              <a:t>P:</a:t>
            </a:r>
          </a:p>
          <a:p>
            <a:r>
              <a:rPr lang="en-US" altLang="x-none" dirty="0">
                <a:ea typeface="ＭＳ Ｐゴシック" charset="-128"/>
              </a:rPr>
              <a:t>We were proposing to our clinical teams that they were going to take on more patients, including the administrative burden that came with those patients but in turn, would receive unprecedented administrative support, call coverage, and preferential access to remote patient monitoring and disease management program support. </a:t>
            </a:r>
          </a:p>
          <a:p>
            <a:r>
              <a:rPr lang="en-US" altLang="x-none" dirty="0">
                <a:ea typeface="ＭＳ Ｐゴシック" charset="-128"/>
              </a:rPr>
              <a:t>We were testing the hypothesis that if we provided this level of support, we could increase the number of patients a clinician managed but the revenues associated with that increase would pay for administrative support and reduce burnout. This was a balancing act, a gamble, that only a very few clinicians would take. </a:t>
            </a:r>
            <a:br>
              <a:rPr lang="en-US" altLang="x-none" dirty="0">
                <a:ea typeface="ＭＳ Ｐゴシック" charset="-128"/>
              </a:rPr>
            </a:br>
            <a:br>
              <a:rPr lang="en-US" altLang="x-none" dirty="0">
                <a:ea typeface="ＭＳ Ｐゴシック" charset="-128"/>
              </a:rPr>
            </a:br>
            <a:r>
              <a:rPr lang="en-US" altLang="x-none" dirty="0">
                <a:ea typeface="ＭＳ Ｐゴシック" charset="-128"/>
              </a:rPr>
              <a:t>T: We’re not out of the woods yet, but our experience in our pilot phase has been extraordinary.</a:t>
            </a:r>
          </a:p>
          <a:p>
            <a:endParaRPr lang="x-none" altLang="x-none" dirty="0">
              <a:ea typeface="ＭＳ Ｐゴシック" charset="-128"/>
            </a:endParaRPr>
          </a:p>
        </p:txBody>
      </p:sp>
      <p:sp>
        <p:nvSpPr>
          <p:cNvPr id="952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Arial" charset="0"/>
                <a:ea typeface="ＭＳ Ｐゴシック" charset="-128"/>
              </a:defRPr>
            </a:lvl1pPr>
            <a:lvl2pPr marL="742950" indent="-285750">
              <a:defRPr sz="3200">
                <a:solidFill>
                  <a:schemeClr val="tx1"/>
                </a:solidFill>
                <a:latin typeface="Arial" charset="0"/>
                <a:ea typeface="ＭＳ Ｐゴシック" charset="-128"/>
              </a:defRPr>
            </a:lvl2pPr>
            <a:lvl3pPr marL="1143000" indent="-228600">
              <a:defRPr sz="3200">
                <a:solidFill>
                  <a:schemeClr val="tx1"/>
                </a:solidFill>
                <a:latin typeface="Arial" charset="0"/>
                <a:ea typeface="ＭＳ Ｐゴシック" charset="-128"/>
              </a:defRPr>
            </a:lvl3pPr>
            <a:lvl4pPr marL="1600200" indent="-228600">
              <a:defRPr sz="3200">
                <a:solidFill>
                  <a:schemeClr val="tx1"/>
                </a:solidFill>
                <a:latin typeface="Arial" charset="0"/>
                <a:ea typeface="ＭＳ Ｐゴシック" charset="-128"/>
              </a:defRPr>
            </a:lvl4pPr>
            <a:lvl5pPr marL="2057400" indent="-228600">
              <a:defRPr sz="3200">
                <a:solidFill>
                  <a:schemeClr val="tx1"/>
                </a:solidFill>
                <a:latin typeface="Arial" charset="0"/>
                <a:ea typeface="ＭＳ Ｐゴシック" charset="-128"/>
              </a:defRPr>
            </a:lvl5pPr>
            <a:lvl6pPr marL="2514600" indent="-228600" eaLnBrk="0" fontAlgn="base" hangingPunct="0">
              <a:spcBef>
                <a:spcPct val="0"/>
              </a:spcBef>
              <a:spcAft>
                <a:spcPct val="0"/>
              </a:spcAft>
              <a:defRPr sz="3200">
                <a:solidFill>
                  <a:schemeClr val="tx1"/>
                </a:solidFill>
                <a:latin typeface="Arial" charset="0"/>
                <a:ea typeface="ＭＳ Ｐゴシック" charset="-128"/>
              </a:defRPr>
            </a:lvl6pPr>
            <a:lvl7pPr marL="2971800" indent="-228600" eaLnBrk="0" fontAlgn="base" hangingPunct="0">
              <a:spcBef>
                <a:spcPct val="0"/>
              </a:spcBef>
              <a:spcAft>
                <a:spcPct val="0"/>
              </a:spcAft>
              <a:defRPr sz="3200">
                <a:solidFill>
                  <a:schemeClr val="tx1"/>
                </a:solidFill>
                <a:latin typeface="Arial" charset="0"/>
                <a:ea typeface="ＭＳ Ｐゴシック" charset="-128"/>
              </a:defRPr>
            </a:lvl7pPr>
            <a:lvl8pPr marL="3429000" indent="-228600" eaLnBrk="0" fontAlgn="base" hangingPunct="0">
              <a:spcBef>
                <a:spcPct val="0"/>
              </a:spcBef>
              <a:spcAft>
                <a:spcPct val="0"/>
              </a:spcAft>
              <a:defRPr sz="3200">
                <a:solidFill>
                  <a:schemeClr val="tx1"/>
                </a:solidFill>
                <a:latin typeface="Arial" charset="0"/>
                <a:ea typeface="ＭＳ Ｐゴシック" charset="-128"/>
              </a:defRPr>
            </a:lvl8pPr>
            <a:lvl9pPr marL="3886200" indent="-228600" eaLnBrk="0" fontAlgn="base" hangingPunct="0">
              <a:spcBef>
                <a:spcPct val="0"/>
              </a:spcBef>
              <a:spcAft>
                <a:spcPct val="0"/>
              </a:spcAft>
              <a:defRPr sz="3200">
                <a:solidFill>
                  <a:schemeClr val="tx1"/>
                </a:solidFill>
                <a:latin typeface="Arial" charset="0"/>
                <a:ea typeface="ＭＳ Ｐゴシック" charset="-128"/>
              </a:defRPr>
            </a:lvl9pPr>
          </a:lstStyle>
          <a:p>
            <a:fld id="{59B46ECF-A2C9-A34C-A530-6C9A6F5863F6}" type="slidenum">
              <a:rPr lang="en-US" altLang="en-US" sz="1200">
                <a:latin typeface="Calibri" charset="0"/>
              </a:rPr>
              <a:pPr/>
              <a:t>4</a:t>
            </a:fld>
            <a:endParaRPr lang="en-US" altLang="en-US" sz="1200">
              <a:latin typeface="Calibri" charset="0"/>
            </a:endParaRPr>
          </a:p>
        </p:txBody>
      </p:sp>
    </p:spTree>
    <p:extLst>
      <p:ext uri="{BB962C8B-B14F-4D97-AF65-F5344CB8AC3E}">
        <p14:creationId xmlns:p14="http://schemas.microsoft.com/office/powerpoint/2010/main" val="2251446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x-none" dirty="0">
                <a:ea typeface="ＭＳ Ｐゴシック" charset="-128"/>
              </a:rPr>
              <a:t>H: This is an excerpt of a message from one of our PSM physicians</a:t>
            </a:r>
          </a:p>
          <a:p>
            <a:endParaRPr lang="en-US" altLang="x-none" dirty="0">
              <a:ea typeface="ＭＳ Ｐゴシック" charset="-128"/>
            </a:endParaRPr>
          </a:p>
          <a:p>
            <a:r>
              <a:rPr lang="en-US" altLang="x-none" dirty="0">
                <a:ea typeface="ＭＳ Ｐゴシック" charset="-128"/>
              </a:rPr>
              <a:t>O:</a:t>
            </a:r>
            <a:br>
              <a:rPr lang="en-US" altLang="x-none" dirty="0">
                <a:ea typeface="ＭＳ Ｐゴシック" charset="-128"/>
              </a:rPr>
            </a:br>
            <a:br>
              <a:rPr lang="en-US" altLang="x-none" dirty="0">
                <a:ea typeface="ＭＳ Ｐゴシック" charset="-128"/>
              </a:rPr>
            </a:br>
            <a:r>
              <a:rPr lang="en-US" altLang="x-none" dirty="0">
                <a:ea typeface="ＭＳ Ｐゴシック" charset="-128"/>
              </a:rPr>
              <a:t>P:</a:t>
            </a:r>
          </a:p>
          <a:p>
            <a:r>
              <a:rPr lang="en-US" altLang="x-none" dirty="0">
                <a:ea typeface="ＭＳ Ｐゴシック" charset="-128"/>
              </a:rPr>
              <a:t>We plan to implement the PSM in every Coastal office by the end of 2024</a:t>
            </a:r>
            <a:br>
              <a:rPr lang="en-US" altLang="x-none" dirty="0">
                <a:ea typeface="ＭＳ Ｐゴシック" charset="-128"/>
              </a:rPr>
            </a:br>
            <a:br>
              <a:rPr lang="en-US" altLang="x-none" dirty="0">
                <a:ea typeface="ＭＳ Ｐゴシック" charset="-128"/>
              </a:rPr>
            </a:br>
            <a:r>
              <a:rPr lang="en-US" altLang="x-none" dirty="0">
                <a:ea typeface="ＭＳ Ｐゴシック" charset="-128"/>
              </a:rPr>
              <a:t>T:</a:t>
            </a:r>
          </a:p>
          <a:p>
            <a:r>
              <a:rPr lang="en-US" altLang="x-none">
                <a:ea typeface="ＭＳ Ｐゴシック" charset="-128"/>
              </a:rPr>
              <a:t>Thank you</a:t>
            </a:r>
            <a:endParaRPr lang="en-US" altLang="x-none" dirty="0">
              <a:ea typeface="ＭＳ Ｐゴシック" charset="-128"/>
            </a:endParaRPr>
          </a:p>
        </p:txBody>
      </p:sp>
      <p:sp>
        <p:nvSpPr>
          <p:cNvPr id="4" name="Slide Number Placeholder 3"/>
          <p:cNvSpPr>
            <a:spLocks noGrp="1"/>
          </p:cNvSpPr>
          <p:nvPr>
            <p:ph type="sldNum" sz="quarter" idx="5"/>
          </p:nvPr>
        </p:nvSpPr>
        <p:spPr/>
        <p:txBody>
          <a:bodyPr/>
          <a:lstStyle/>
          <a:p>
            <a:fld id="{AB4968D7-D2EE-8F49-BC42-3A7CE2AC977F}" type="slidenum">
              <a:rPr lang="en-US" smtClean="0"/>
              <a:t>5</a:t>
            </a:fld>
            <a:endParaRPr lang="en-US"/>
          </a:p>
        </p:txBody>
      </p:sp>
    </p:spTree>
    <p:extLst>
      <p:ext uri="{BB962C8B-B14F-4D97-AF65-F5344CB8AC3E}">
        <p14:creationId xmlns:p14="http://schemas.microsoft.com/office/powerpoint/2010/main" val="1043338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8761E-3ABB-9C4E-A411-2AAF884C6D1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E08757-7EC9-384F-9AF4-14F862E79C05}"/>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B3D3F6-317E-D440-AD20-26734EBFBBA9}"/>
              </a:ext>
            </a:extLst>
          </p:cNvPr>
          <p:cNvSpPr>
            <a:spLocks noGrp="1"/>
          </p:cNvSpPr>
          <p:nvPr>
            <p:ph type="dt" sz="half" idx="10"/>
          </p:nvPr>
        </p:nvSpPr>
        <p:spPr>
          <a:xfrm>
            <a:off x="838200" y="6356350"/>
            <a:ext cx="2743200" cy="365125"/>
          </a:xfrm>
          <a:prstGeom prst="rect">
            <a:avLst/>
          </a:prstGeom>
        </p:spPr>
        <p:txBody>
          <a:bodyPr/>
          <a:lstStyle/>
          <a:p>
            <a:fld id="{DF483731-8483-8340-B48E-33733E2692EE}" type="datetimeFigureOut">
              <a:rPr lang="en-US" smtClean="0"/>
              <a:t>9/13/2023</a:t>
            </a:fld>
            <a:endParaRPr lang="en-US"/>
          </a:p>
        </p:txBody>
      </p:sp>
      <p:sp>
        <p:nvSpPr>
          <p:cNvPr id="5" name="Footer Placeholder 4">
            <a:extLst>
              <a:ext uri="{FF2B5EF4-FFF2-40B4-BE49-F238E27FC236}">
                <a16:creationId xmlns:a16="http://schemas.microsoft.com/office/drawing/2014/main" id="{9FA4549E-9911-B341-81AA-FDA6443FAA9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0AEA380-0FBB-5644-B16F-D7CE513D46E2}"/>
              </a:ext>
            </a:extLst>
          </p:cNvPr>
          <p:cNvSpPr>
            <a:spLocks noGrp="1"/>
          </p:cNvSpPr>
          <p:nvPr>
            <p:ph type="sldNum" sz="quarter" idx="12"/>
          </p:nvPr>
        </p:nvSpPr>
        <p:spPr>
          <a:xfrm>
            <a:off x="8610600" y="6356350"/>
            <a:ext cx="2743200" cy="365125"/>
          </a:xfrm>
          <a:prstGeom prst="rect">
            <a:avLst/>
          </a:prstGeom>
        </p:spPr>
        <p:txBody>
          <a:bodyPr/>
          <a:lstStyle/>
          <a:p>
            <a:fld id="{D8E19ECF-C13D-0440-BFCC-171CF5F4FA6C}" type="slidenum">
              <a:rPr lang="en-US" smtClean="0"/>
              <a:t>‹#›</a:t>
            </a:fld>
            <a:endParaRPr lang="en-US"/>
          </a:p>
        </p:txBody>
      </p:sp>
    </p:spTree>
    <p:extLst>
      <p:ext uri="{BB962C8B-B14F-4D97-AF65-F5344CB8AC3E}">
        <p14:creationId xmlns:p14="http://schemas.microsoft.com/office/powerpoint/2010/main" val="3613716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B6AFC-0A0E-BB4F-86FC-984E346D1C0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73A36D-971B-D340-8B7D-009886F7D568}"/>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D6958E-152B-5B46-9213-D6FCE8DBF248}"/>
              </a:ext>
            </a:extLst>
          </p:cNvPr>
          <p:cNvSpPr>
            <a:spLocks noGrp="1"/>
          </p:cNvSpPr>
          <p:nvPr>
            <p:ph type="dt" sz="half" idx="10"/>
          </p:nvPr>
        </p:nvSpPr>
        <p:spPr>
          <a:xfrm>
            <a:off x="838200" y="6356350"/>
            <a:ext cx="2743200" cy="365125"/>
          </a:xfrm>
          <a:prstGeom prst="rect">
            <a:avLst/>
          </a:prstGeom>
        </p:spPr>
        <p:txBody>
          <a:bodyPr/>
          <a:lstStyle/>
          <a:p>
            <a:fld id="{DF483731-8483-8340-B48E-33733E2692EE}" type="datetimeFigureOut">
              <a:rPr lang="en-US" smtClean="0"/>
              <a:t>9/13/2023</a:t>
            </a:fld>
            <a:endParaRPr lang="en-US"/>
          </a:p>
        </p:txBody>
      </p:sp>
      <p:sp>
        <p:nvSpPr>
          <p:cNvPr id="5" name="Footer Placeholder 4">
            <a:extLst>
              <a:ext uri="{FF2B5EF4-FFF2-40B4-BE49-F238E27FC236}">
                <a16:creationId xmlns:a16="http://schemas.microsoft.com/office/drawing/2014/main" id="{AFB56424-487E-9F4C-B46E-704102D361F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4B4E31-7497-144C-B656-9C6512678D9C}"/>
              </a:ext>
            </a:extLst>
          </p:cNvPr>
          <p:cNvSpPr>
            <a:spLocks noGrp="1"/>
          </p:cNvSpPr>
          <p:nvPr>
            <p:ph type="sldNum" sz="quarter" idx="12"/>
          </p:nvPr>
        </p:nvSpPr>
        <p:spPr>
          <a:xfrm>
            <a:off x="8610600" y="6356350"/>
            <a:ext cx="2743200" cy="365125"/>
          </a:xfrm>
          <a:prstGeom prst="rect">
            <a:avLst/>
          </a:prstGeom>
        </p:spPr>
        <p:txBody>
          <a:bodyPr/>
          <a:lstStyle/>
          <a:p>
            <a:fld id="{D8E19ECF-C13D-0440-BFCC-171CF5F4FA6C}" type="slidenum">
              <a:rPr lang="en-US" smtClean="0"/>
              <a:t>‹#›</a:t>
            </a:fld>
            <a:endParaRPr lang="en-US"/>
          </a:p>
        </p:txBody>
      </p:sp>
    </p:spTree>
    <p:extLst>
      <p:ext uri="{BB962C8B-B14F-4D97-AF65-F5344CB8AC3E}">
        <p14:creationId xmlns:p14="http://schemas.microsoft.com/office/powerpoint/2010/main" val="127853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1322E7-3B5F-9D45-93C3-32BA2AE30C64}"/>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915FAF-336A-F343-8C4E-51D4D7865DC3}"/>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DFAB65-1A6A-DB4F-9EB7-2F26215DECD7}"/>
              </a:ext>
            </a:extLst>
          </p:cNvPr>
          <p:cNvSpPr>
            <a:spLocks noGrp="1"/>
          </p:cNvSpPr>
          <p:nvPr>
            <p:ph type="dt" sz="half" idx="10"/>
          </p:nvPr>
        </p:nvSpPr>
        <p:spPr>
          <a:xfrm>
            <a:off x="838200" y="6356350"/>
            <a:ext cx="2743200" cy="365125"/>
          </a:xfrm>
          <a:prstGeom prst="rect">
            <a:avLst/>
          </a:prstGeom>
        </p:spPr>
        <p:txBody>
          <a:bodyPr/>
          <a:lstStyle/>
          <a:p>
            <a:fld id="{DF483731-8483-8340-B48E-33733E2692EE}" type="datetimeFigureOut">
              <a:rPr lang="en-US" smtClean="0"/>
              <a:t>9/13/2023</a:t>
            </a:fld>
            <a:endParaRPr lang="en-US"/>
          </a:p>
        </p:txBody>
      </p:sp>
      <p:sp>
        <p:nvSpPr>
          <p:cNvPr id="5" name="Footer Placeholder 4">
            <a:extLst>
              <a:ext uri="{FF2B5EF4-FFF2-40B4-BE49-F238E27FC236}">
                <a16:creationId xmlns:a16="http://schemas.microsoft.com/office/drawing/2014/main" id="{81BD9039-CD10-584E-B7BD-D3B31F49819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C8A02D0-B4D5-2B4C-AE5E-D404369A35ED}"/>
              </a:ext>
            </a:extLst>
          </p:cNvPr>
          <p:cNvSpPr>
            <a:spLocks noGrp="1"/>
          </p:cNvSpPr>
          <p:nvPr>
            <p:ph type="sldNum" sz="quarter" idx="12"/>
          </p:nvPr>
        </p:nvSpPr>
        <p:spPr>
          <a:xfrm>
            <a:off x="8610600" y="6356350"/>
            <a:ext cx="2743200" cy="365125"/>
          </a:xfrm>
          <a:prstGeom prst="rect">
            <a:avLst/>
          </a:prstGeom>
        </p:spPr>
        <p:txBody>
          <a:bodyPr/>
          <a:lstStyle/>
          <a:p>
            <a:fld id="{D8E19ECF-C13D-0440-BFCC-171CF5F4FA6C}" type="slidenum">
              <a:rPr lang="en-US" smtClean="0"/>
              <a:t>‹#›</a:t>
            </a:fld>
            <a:endParaRPr lang="en-US"/>
          </a:p>
        </p:txBody>
      </p:sp>
    </p:spTree>
    <p:extLst>
      <p:ext uri="{BB962C8B-B14F-4D97-AF65-F5344CB8AC3E}">
        <p14:creationId xmlns:p14="http://schemas.microsoft.com/office/powerpoint/2010/main" val="1359899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D529F-C1D4-47E6-85C8-C1CC0F3C532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891704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89576-A6D3-9147-B011-534B1B3D1A4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C1849A6-65DC-404B-A687-8DE226287221}"/>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6342BC-7C80-1045-B50C-8B50B094D708}"/>
              </a:ext>
            </a:extLst>
          </p:cNvPr>
          <p:cNvSpPr>
            <a:spLocks noGrp="1"/>
          </p:cNvSpPr>
          <p:nvPr>
            <p:ph type="dt" sz="half" idx="10"/>
          </p:nvPr>
        </p:nvSpPr>
        <p:spPr>
          <a:xfrm>
            <a:off x="838200" y="6356350"/>
            <a:ext cx="2743200" cy="365125"/>
          </a:xfrm>
          <a:prstGeom prst="rect">
            <a:avLst/>
          </a:prstGeom>
        </p:spPr>
        <p:txBody>
          <a:bodyPr/>
          <a:lstStyle/>
          <a:p>
            <a:fld id="{DF483731-8483-8340-B48E-33733E2692EE}" type="datetimeFigureOut">
              <a:rPr lang="en-US" smtClean="0"/>
              <a:t>9/13/2023</a:t>
            </a:fld>
            <a:endParaRPr lang="en-US"/>
          </a:p>
        </p:txBody>
      </p:sp>
      <p:sp>
        <p:nvSpPr>
          <p:cNvPr id="5" name="Footer Placeholder 4">
            <a:extLst>
              <a:ext uri="{FF2B5EF4-FFF2-40B4-BE49-F238E27FC236}">
                <a16:creationId xmlns:a16="http://schemas.microsoft.com/office/drawing/2014/main" id="{A9CC0B8E-69E3-F344-B58C-7057A3A69AE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9F60851-2A7D-9142-8E2C-263774F49A20}"/>
              </a:ext>
            </a:extLst>
          </p:cNvPr>
          <p:cNvSpPr>
            <a:spLocks noGrp="1"/>
          </p:cNvSpPr>
          <p:nvPr>
            <p:ph type="sldNum" sz="quarter" idx="12"/>
          </p:nvPr>
        </p:nvSpPr>
        <p:spPr>
          <a:xfrm>
            <a:off x="8610600" y="6356350"/>
            <a:ext cx="2743200" cy="365125"/>
          </a:xfrm>
          <a:prstGeom prst="rect">
            <a:avLst/>
          </a:prstGeom>
        </p:spPr>
        <p:txBody>
          <a:bodyPr/>
          <a:lstStyle/>
          <a:p>
            <a:fld id="{D8E19ECF-C13D-0440-BFCC-171CF5F4FA6C}" type="slidenum">
              <a:rPr lang="en-US" smtClean="0"/>
              <a:t>‹#›</a:t>
            </a:fld>
            <a:endParaRPr lang="en-US"/>
          </a:p>
        </p:txBody>
      </p:sp>
    </p:spTree>
    <p:extLst>
      <p:ext uri="{BB962C8B-B14F-4D97-AF65-F5344CB8AC3E}">
        <p14:creationId xmlns:p14="http://schemas.microsoft.com/office/powerpoint/2010/main" val="3099886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9F272-5896-1D4C-8707-CD2D8BE33BB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07B92D-25BB-264C-B014-BB36852C22F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41D037-9702-D240-AB52-C5382BCB5E44}"/>
              </a:ext>
            </a:extLst>
          </p:cNvPr>
          <p:cNvSpPr>
            <a:spLocks noGrp="1"/>
          </p:cNvSpPr>
          <p:nvPr>
            <p:ph type="dt" sz="half" idx="10"/>
          </p:nvPr>
        </p:nvSpPr>
        <p:spPr>
          <a:xfrm>
            <a:off x="838200" y="6356350"/>
            <a:ext cx="2743200" cy="365125"/>
          </a:xfrm>
          <a:prstGeom prst="rect">
            <a:avLst/>
          </a:prstGeom>
        </p:spPr>
        <p:txBody>
          <a:bodyPr/>
          <a:lstStyle/>
          <a:p>
            <a:fld id="{DF483731-8483-8340-B48E-33733E2692EE}" type="datetimeFigureOut">
              <a:rPr lang="en-US" smtClean="0"/>
              <a:t>9/13/2023</a:t>
            </a:fld>
            <a:endParaRPr lang="en-US"/>
          </a:p>
        </p:txBody>
      </p:sp>
      <p:sp>
        <p:nvSpPr>
          <p:cNvPr id="5" name="Footer Placeholder 4">
            <a:extLst>
              <a:ext uri="{FF2B5EF4-FFF2-40B4-BE49-F238E27FC236}">
                <a16:creationId xmlns:a16="http://schemas.microsoft.com/office/drawing/2014/main" id="{84B51AB4-B793-9A4A-B9FF-723F0D247F3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830E47B-9FE7-C84D-851D-181BF3137606}"/>
              </a:ext>
            </a:extLst>
          </p:cNvPr>
          <p:cNvSpPr>
            <a:spLocks noGrp="1"/>
          </p:cNvSpPr>
          <p:nvPr>
            <p:ph type="sldNum" sz="quarter" idx="12"/>
          </p:nvPr>
        </p:nvSpPr>
        <p:spPr>
          <a:xfrm>
            <a:off x="8610600" y="6356350"/>
            <a:ext cx="2743200" cy="365125"/>
          </a:xfrm>
          <a:prstGeom prst="rect">
            <a:avLst/>
          </a:prstGeom>
        </p:spPr>
        <p:txBody>
          <a:bodyPr/>
          <a:lstStyle/>
          <a:p>
            <a:fld id="{D8E19ECF-C13D-0440-BFCC-171CF5F4FA6C}" type="slidenum">
              <a:rPr lang="en-US" smtClean="0"/>
              <a:t>‹#›</a:t>
            </a:fld>
            <a:endParaRPr lang="en-US"/>
          </a:p>
        </p:txBody>
      </p:sp>
    </p:spTree>
    <p:extLst>
      <p:ext uri="{BB962C8B-B14F-4D97-AF65-F5344CB8AC3E}">
        <p14:creationId xmlns:p14="http://schemas.microsoft.com/office/powerpoint/2010/main" val="219796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536D8-E9F6-D04E-9D00-1C24FFA9756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7C0EE78-1AD2-4A4A-A276-8C1AD5378600}"/>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BC7379-B544-454B-92A8-A664B4167A63}"/>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147A39-C82E-134C-96DB-57E7896A3FEF}"/>
              </a:ext>
            </a:extLst>
          </p:cNvPr>
          <p:cNvSpPr>
            <a:spLocks noGrp="1"/>
          </p:cNvSpPr>
          <p:nvPr>
            <p:ph type="dt" sz="half" idx="10"/>
          </p:nvPr>
        </p:nvSpPr>
        <p:spPr>
          <a:xfrm>
            <a:off x="838200" y="6356350"/>
            <a:ext cx="2743200" cy="365125"/>
          </a:xfrm>
          <a:prstGeom prst="rect">
            <a:avLst/>
          </a:prstGeom>
        </p:spPr>
        <p:txBody>
          <a:bodyPr/>
          <a:lstStyle/>
          <a:p>
            <a:fld id="{DF483731-8483-8340-B48E-33733E2692EE}" type="datetimeFigureOut">
              <a:rPr lang="en-US" smtClean="0"/>
              <a:t>9/13/2023</a:t>
            </a:fld>
            <a:endParaRPr lang="en-US"/>
          </a:p>
        </p:txBody>
      </p:sp>
      <p:sp>
        <p:nvSpPr>
          <p:cNvPr id="6" name="Footer Placeholder 5">
            <a:extLst>
              <a:ext uri="{FF2B5EF4-FFF2-40B4-BE49-F238E27FC236}">
                <a16:creationId xmlns:a16="http://schemas.microsoft.com/office/drawing/2014/main" id="{B8A36284-D283-DB44-BE21-8C473D0E52A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17659FC-6757-084A-ACB2-9FAF06FBE5D3}"/>
              </a:ext>
            </a:extLst>
          </p:cNvPr>
          <p:cNvSpPr>
            <a:spLocks noGrp="1"/>
          </p:cNvSpPr>
          <p:nvPr>
            <p:ph type="sldNum" sz="quarter" idx="12"/>
          </p:nvPr>
        </p:nvSpPr>
        <p:spPr>
          <a:xfrm>
            <a:off x="8610600" y="6356350"/>
            <a:ext cx="2743200" cy="365125"/>
          </a:xfrm>
          <a:prstGeom prst="rect">
            <a:avLst/>
          </a:prstGeom>
        </p:spPr>
        <p:txBody>
          <a:bodyPr/>
          <a:lstStyle/>
          <a:p>
            <a:fld id="{D8E19ECF-C13D-0440-BFCC-171CF5F4FA6C}" type="slidenum">
              <a:rPr lang="en-US" smtClean="0"/>
              <a:t>‹#›</a:t>
            </a:fld>
            <a:endParaRPr lang="en-US"/>
          </a:p>
        </p:txBody>
      </p:sp>
    </p:spTree>
    <p:extLst>
      <p:ext uri="{BB962C8B-B14F-4D97-AF65-F5344CB8AC3E}">
        <p14:creationId xmlns:p14="http://schemas.microsoft.com/office/powerpoint/2010/main" val="1194760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E7E69-B6AA-5547-AEE9-A8857A99D0E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2BE74670-C89E-3E46-AF7E-072BA27D122D}"/>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5A5C89-A5B9-7440-A448-5B3AC134E71B}"/>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557A60-7E35-974C-BC2A-C486C81F4765}"/>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5E1B51-6F63-0B42-B1EE-CB3F8A9C9723}"/>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9B19C5-A846-C746-8F7B-062064F63769}"/>
              </a:ext>
            </a:extLst>
          </p:cNvPr>
          <p:cNvSpPr>
            <a:spLocks noGrp="1"/>
          </p:cNvSpPr>
          <p:nvPr>
            <p:ph type="dt" sz="half" idx="10"/>
          </p:nvPr>
        </p:nvSpPr>
        <p:spPr>
          <a:xfrm>
            <a:off x="838200" y="6356350"/>
            <a:ext cx="2743200" cy="365125"/>
          </a:xfrm>
          <a:prstGeom prst="rect">
            <a:avLst/>
          </a:prstGeom>
        </p:spPr>
        <p:txBody>
          <a:bodyPr/>
          <a:lstStyle/>
          <a:p>
            <a:fld id="{DF483731-8483-8340-B48E-33733E2692EE}" type="datetimeFigureOut">
              <a:rPr lang="en-US" smtClean="0"/>
              <a:t>9/13/2023</a:t>
            </a:fld>
            <a:endParaRPr lang="en-US"/>
          </a:p>
        </p:txBody>
      </p:sp>
      <p:sp>
        <p:nvSpPr>
          <p:cNvPr id="8" name="Footer Placeholder 7">
            <a:extLst>
              <a:ext uri="{FF2B5EF4-FFF2-40B4-BE49-F238E27FC236}">
                <a16:creationId xmlns:a16="http://schemas.microsoft.com/office/drawing/2014/main" id="{25972CB9-0C05-FB4A-B737-20041395F3B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EBEEE0DF-F5D0-F948-8A38-CA4ADCBF98AF}"/>
              </a:ext>
            </a:extLst>
          </p:cNvPr>
          <p:cNvSpPr>
            <a:spLocks noGrp="1"/>
          </p:cNvSpPr>
          <p:nvPr>
            <p:ph type="sldNum" sz="quarter" idx="12"/>
          </p:nvPr>
        </p:nvSpPr>
        <p:spPr>
          <a:xfrm>
            <a:off x="8610600" y="6356350"/>
            <a:ext cx="2743200" cy="365125"/>
          </a:xfrm>
          <a:prstGeom prst="rect">
            <a:avLst/>
          </a:prstGeom>
        </p:spPr>
        <p:txBody>
          <a:bodyPr/>
          <a:lstStyle/>
          <a:p>
            <a:fld id="{D8E19ECF-C13D-0440-BFCC-171CF5F4FA6C}" type="slidenum">
              <a:rPr lang="en-US" smtClean="0"/>
              <a:t>‹#›</a:t>
            </a:fld>
            <a:endParaRPr lang="en-US"/>
          </a:p>
        </p:txBody>
      </p:sp>
    </p:spTree>
    <p:extLst>
      <p:ext uri="{BB962C8B-B14F-4D97-AF65-F5344CB8AC3E}">
        <p14:creationId xmlns:p14="http://schemas.microsoft.com/office/powerpoint/2010/main" val="1088111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4AAC7-5975-E342-B7FF-9514401C90D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AE230843-B57E-9348-859E-8742DF595681}"/>
              </a:ext>
            </a:extLst>
          </p:cNvPr>
          <p:cNvSpPr>
            <a:spLocks noGrp="1"/>
          </p:cNvSpPr>
          <p:nvPr>
            <p:ph type="dt" sz="half" idx="10"/>
          </p:nvPr>
        </p:nvSpPr>
        <p:spPr>
          <a:xfrm>
            <a:off x="838200" y="6356350"/>
            <a:ext cx="2743200" cy="365125"/>
          </a:xfrm>
          <a:prstGeom prst="rect">
            <a:avLst/>
          </a:prstGeom>
        </p:spPr>
        <p:txBody>
          <a:bodyPr/>
          <a:lstStyle/>
          <a:p>
            <a:fld id="{DF483731-8483-8340-B48E-33733E2692EE}" type="datetimeFigureOut">
              <a:rPr lang="en-US" smtClean="0"/>
              <a:t>9/13/2023</a:t>
            </a:fld>
            <a:endParaRPr lang="en-US"/>
          </a:p>
        </p:txBody>
      </p:sp>
      <p:sp>
        <p:nvSpPr>
          <p:cNvPr id="4" name="Footer Placeholder 3">
            <a:extLst>
              <a:ext uri="{FF2B5EF4-FFF2-40B4-BE49-F238E27FC236}">
                <a16:creationId xmlns:a16="http://schemas.microsoft.com/office/drawing/2014/main" id="{61DEB8B5-9769-8046-A2BE-9C1F921E912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FA812C25-76E2-FA4B-BA9C-E7F95739BADA}"/>
              </a:ext>
            </a:extLst>
          </p:cNvPr>
          <p:cNvSpPr>
            <a:spLocks noGrp="1"/>
          </p:cNvSpPr>
          <p:nvPr>
            <p:ph type="sldNum" sz="quarter" idx="12"/>
          </p:nvPr>
        </p:nvSpPr>
        <p:spPr>
          <a:xfrm>
            <a:off x="8610600" y="6356350"/>
            <a:ext cx="2743200" cy="365125"/>
          </a:xfrm>
          <a:prstGeom prst="rect">
            <a:avLst/>
          </a:prstGeom>
        </p:spPr>
        <p:txBody>
          <a:bodyPr/>
          <a:lstStyle/>
          <a:p>
            <a:fld id="{D8E19ECF-C13D-0440-BFCC-171CF5F4FA6C}" type="slidenum">
              <a:rPr lang="en-US" smtClean="0"/>
              <a:t>‹#›</a:t>
            </a:fld>
            <a:endParaRPr lang="en-US"/>
          </a:p>
        </p:txBody>
      </p:sp>
    </p:spTree>
    <p:extLst>
      <p:ext uri="{BB962C8B-B14F-4D97-AF65-F5344CB8AC3E}">
        <p14:creationId xmlns:p14="http://schemas.microsoft.com/office/powerpoint/2010/main" val="747805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9732A1-E6DD-EF4F-9D55-3CCB9099D892}"/>
              </a:ext>
            </a:extLst>
          </p:cNvPr>
          <p:cNvSpPr>
            <a:spLocks noGrp="1"/>
          </p:cNvSpPr>
          <p:nvPr>
            <p:ph type="dt" sz="half" idx="10"/>
          </p:nvPr>
        </p:nvSpPr>
        <p:spPr>
          <a:xfrm>
            <a:off x="838200" y="6356350"/>
            <a:ext cx="2743200" cy="365125"/>
          </a:xfrm>
          <a:prstGeom prst="rect">
            <a:avLst/>
          </a:prstGeom>
        </p:spPr>
        <p:txBody>
          <a:bodyPr/>
          <a:lstStyle/>
          <a:p>
            <a:fld id="{DF483731-8483-8340-B48E-33733E2692EE}" type="datetimeFigureOut">
              <a:rPr lang="en-US" smtClean="0"/>
              <a:t>9/13/2023</a:t>
            </a:fld>
            <a:endParaRPr lang="en-US"/>
          </a:p>
        </p:txBody>
      </p:sp>
      <p:sp>
        <p:nvSpPr>
          <p:cNvPr id="3" name="Footer Placeholder 2">
            <a:extLst>
              <a:ext uri="{FF2B5EF4-FFF2-40B4-BE49-F238E27FC236}">
                <a16:creationId xmlns:a16="http://schemas.microsoft.com/office/drawing/2014/main" id="{8435ED37-D242-404B-ADBB-2F93F47DE8D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2C13E733-BD72-3643-A694-993CE05BCA01}"/>
              </a:ext>
            </a:extLst>
          </p:cNvPr>
          <p:cNvSpPr>
            <a:spLocks noGrp="1"/>
          </p:cNvSpPr>
          <p:nvPr>
            <p:ph type="sldNum" sz="quarter" idx="12"/>
          </p:nvPr>
        </p:nvSpPr>
        <p:spPr>
          <a:xfrm>
            <a:off x="8610600" y="6356350"/>
            <a:ext cx="2743200" cy="365125"/>
          </a:xfrm>
          <a:prstGeom prst="rect">
            <a:avLst/>
          </a:prstGeom>
        </p:spPr>
        <p:txBody>
          <a:bodyPr/>
          <a:lstStyle/>
          <a:p>
            <a:fld id="{D8E19ECF-C13D-0440-BFCC-171CF5F4FA6C}" type="slidenum">
              <a:rPr lang="en-US" smtClean="0"/>
              <a:t>‹#›</a:t>
            </a:fld>
            <a:endParaRPr lang="en-US"/>
          </a:p>
        </p:txBody>
      </p:sp>
      <p:pic>
        <p:nvPicPr>
          <p:cNvPr id="5" name="Picture 4">
            <a:extLst>
              <a:ext uri="{FF2B5EF4-FFF2-40B4-BE49-F238E27FC236}">
                <a16:creationId xmlns:a16="http://schemas.microsoft.com/office/drawing/2014/main" id="{3B8A9643-0D81-47C4-9E72-F62FCBB4C609}"/>
              </a:ext>
            </a:extLst>
          </p:cNvPr>
          <p:cNvPicPr>
            <a:picLocks noChangeAspect="1"/>
          </p:cNvPicPr>
          <p:nvPr userDrawn="1"/>
        </p:nvPicPr>
        <p:blipFill>
          <a:blip r:embed="rId2"/>
          <a:stretch>
            <a:fillRect/>
          </a:stretch>
        </p:blipFill>
        <p:spPr>
          <a:xfrm>
            <a:off x="0" y="-3621"/>
            <a:ext cx="12192000" cy="6858000"/>
          </a:xfrm>
          <a:prstGeom prst="rect">
            <a:avLst/>
          </a:prstGeom>
        </p:spPr>
      </p:pic>
      <p:sp>
        <p:nvSpPr>
          <p:cNvPr id="6" name="Rectangle 5">
            <a:extLst>
              <a:ext uri="{FF2B5EF4-FFF2-40B4-BE49-F238E27FC236}">
                <a16:creationId xmlns:a16="http://schemas.microsoft.com/office/drawing/2014/main" id="{203DE605-99BE-49FF-98DE-C06FF6253658}"/>
              </a:ext>
            </a:extLst>
          </p:cNvPr>
          <p:cNvSpPr/>
          <p:nvPr userDrawn="1"/>
        </p:nvSpPr>
        <p:spPr>
          <a:xfrm>
            <a:off x="1" y="5740924"/>
            <a:ext cx="12192000" cy="11134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Text&#10;&#10;Description automatically generated">
            <a:extLst>
              <a:ext uri="{FF2B5EF4-FFF2-40B4-BE49-F238E27FC236}">
                <a16:creationId xmlns:a16="http://schemas.microsoft.com/office/drawing/2014/main" id="{677A1AD4-D169-4F6E-9745-483C69DFA3BA}"/>
              </a:ext>
            </a:extLst>
          </p:cNvPr>
          <p:cNvPicPr>
            <a:picLocks noChangeAspect="1"/>
          </p:cNvPicPr>
          <p:nvPr userDrawn="1"/>
        </p:nvPicPr>
        <p:blipFill>
          <a:blip r:embed="rId3"/>
          <a:stretch>
            <a:fillRect/>
          </a:stretch>
        </p:blipFill>
        <p:spPr>
          <a:xfrm>
            <a:off x="8713694" y="5826446"/>
            <a:ext cx="3209366" cy="729402"/>
          </a:xfrm>
          <a:prstGeom prst="rect">
            <a:avLst/>
          </a:prstGeom>
        </p:spPr>
      </p:pic>
    </p:spTree>
    <p:extLst>
      <p:ext uri="{BB962C8B-B14F-4D97-AF65-F5344CB8AC3E}">
        <p14:creationId xmlns:p14="http://schemas.microsoft.com/office/powerpoint/2010/main" val="529087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B3483-0ADD-B341-A7B6-6B81F4D9DE5F}"/>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2D3070-29FD-BE4F-81C4-6E7A1DDDFFFB}"/>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F429DB-56A0-7342-8A1E-98D5A9F4160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669810-C7B1-294B-BD2D-3AFA0E0E0400}"/>
              </a:ext>
            </a:extLst>
          </p:cNvPr>
          <p:cNvSpPr>
            <a:spLocks noGrp="1"/>
          </p:cNvSpPr>
          <p:nvPr>
            <p:ph type="dt" sz="half" idx="10"/>
          </p:nvPr>
        </p:nvSpPr>
        <p:spPr>
          <a:xfrm>
            <a:off x="838200" y="6356350"/>
            <a:ext cx="2743200" cy="365125"/>
          </a:xfrm>
          <a:prstGeom prst="rect">
            <a:avLst/>
          </a:prstGeom>
        </p:spPr>
        <p:txBody>
          <a:bodyPr/>
          <a:lstStyle/>
          <a:p>
            <a:fld id="{DF483731-8483-8340-B48E-33733E2692EE}" type="datetimeFigureOut">
              <a:rPr lang="en-US" smtClean="0"/>
              <a:t>9/13/2023</a:t>
            </a:fld>
            <a:endParaRPr lang="en-US"/>
          </a:p>
        </p:txBody>
      </p:sp>
      <p:sp>
        <p:nvSpPr>
          <p:cNvPr id="6" name="Footer Placeholder 5">
            <a:extLst>
              <a:ext uri="{FF2B5EF4-FFF2-40B4-BE49-F238E27FC236}">
                <a16:creationId xmlns:a16="http://schemas.microsoft.com/office/drawing/2014/main" id="{0C5A7459-1616-D640-AC54-70EEFEB449D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DA942B7-81EE-0A46-9B48-FD884704BCFC}"/>
              </a:ext>
            </a:extLst>
          </p:cNvPr>
          <p:cNvSpPr>
            <a:spLocks noGrp="1"/>
          </p:cNvSpPr>
          <p:nvPr>
            <p:ph type="sldNum" sz="quarter" idx="12"/>
          </p:nvPr>
        </p:nvSpPr>
        <p:spPr>
          <a:xfrm>
            <a:off x="8610600" y="6356350"/>
            <a:ext cx="2743200" cy="365125"/>
          </a:xfrm>
          <a:prstGeom prst="rect">
            <a:avLst/>
          </a:prstGeom>
        </p:spPr>
        <p:txBody>
          <a:bodyPr/>
          <a:lstStyle/>
          <a:p>
            <a:fld id="{D8E19ECF-C13D-0440-BFCC-171CF5F4FA6C}" type="slidenum">
              <a:rPr lang="en-US" smtClean="0"/>
              <a:t>‹#›</a:t>
            </a:fld>
            <a:endParaRPr lang="en-US"/>
          </a:p>
        </p:txBody>
      </p:sp>
    </p:spTree>
    <p:extLst>
      <p:ext uri="{BB962C8B-B14F-4D97-AF65-F5344CB8AC3E}">
        <p14:creationId xmlns:p14="http://schemas.microsoft.com/office/powerpoint/2010/main" val="258881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DD5DB-7652-5446-AA36-A15CE1CFEBE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32AA66-4136-E34E-A1D1-3183BAADC27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4C78F3-2C74-DF44-83D5-EF87FE3BC9C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5E6D19-083D-3941-9CAC-B1D4B9365E67}"/>
              </a:ext>
            </a:extLst>
          </p:cNvPr>
          <p:cNvSpPr>
            <a:spLocks noGrp="1"/>
          </p:cNvSpPr>
          <p:nvPr>
            <p:ph type="dt" sz="half" idx="10"/>
          </p:nvPr>
        </p:nvSpPr>
        <p:spPr>
          <a:xfrm>
            <a:off x="838200" y="6356350"/>
            <a:ext cx="2743200" cy="365125"/>
          </a:xfrm>
          <a:prstGeom prst="rect">
            <a:avLst/>
          </a:prstGeom>
        </p:spPr>
        <p:txBody>
          <a:bodyPr/>
          <a:lstStyle/>
          <a:p>
            <a:fld id="{DF483731-8483-8340-B48E-33733E2692EE}" type="datetimeFigureOut">
              <a:rPr lang="en-US" smtClean="0"/>
              <a:t>9/13/2023</a:t>
            </a:fld>
            <a:endParaRPr lang="en-US"/>
          </a:p>
        </p:txBody>
      </p:sp>
      <p:sp>
        <p:nvSpPr>
          <p:cNvPr id="6" name="Footer Placeholder 5">
            <a:extLst>
              <a:ext uri="{FF2B5EF4-FFF2-40B4-BE49-F238E27FC236}">
                <a16:creationId xmlns:a16="http://schemas.microsoft.com/office/drawing/2014/main" id="{8DB7857E-482F-E044-AC30-B40371BFA62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9595BB5-CD49-DB42-ACAA-EB35549F559D}"/>
              </a:ext>
            </a:extLst>
          </p:cNvPr>
          <p:cNvSpPr>
            <a:spLocks noGrp="1"/>
          </p:cNvSpPr>
          <p:nvPr>
            <p:ph type="sldNum" sz="quarter" idx="12"/>
          </p:nvPr>
        </p:nvSpPr>
        <p:spPr>
          <a:xfrm>
            <a:off x="8610600" y="6356350"/>
            <a:ext cx="2743200" cy="365125"/>
          </a:xfrm>
          <a:prstGeom prst="rect">
            <a:avLst/>
          </a:prstGeom>
        </p:spPr>
        <p:txBody>
          <a:bodyPr/>
          <a:lstStyle/>
          <a:p>
            <a:fld id="{D8E19ECF-C13D-0440-BFCC-171CF5F4FA6C}" type="slidenum">
              <a:rPr lang="en-US" smtClean="0"/>
              <a:t>‹#›</a:t>
            </a:fld>
            <a:endParaRPr lang="en-US"/>
          </a:p>
        </p:txBody>
      </p:sp>
    </p:spTree>
    <p:extLst>
      <p:ext uri="{BB962C8B-B14F-4D97-AF65-F5344CB8AC3E}">
        <p14:creationId xmlns:p14="http://schemas.microsoft.com/office/powerpoint/2010/main" val="1585123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0F513F9-CA3C-4A10-B5A7-1C3100421071}"/>
              </a:ext>
            </a:extLst>
          </p:cNvPr>
          <p:cNvPicPr>
            <a:picLocks noChangeAspect="1"/>
          </p:cNvPicPr>
          <p:nvPr userDrawn="1"/>
        </p:nvPicPr>
        <p:blipFill>
          <a:blip r:embed="rId14"/>
          <a:stretch>
            <a:fillRect/>
          </a:stretch>
        </p:blipFill>
        <p:spPr>
          <a:xfrm>
            <a:off x="0" y="-3621"/>
            <a:ext cx="12192000" cy="6858000"/>
          </a:xfrm>
          <a:prstGeom prst="rect">
            <a:avLst/>
          </a:prstGeom>
        </p:spPr>
      </p:pic>
      <p:sp>
        <p:nvSpPr>
          <p:cNvPr id="8" name="Rectangle 7">
            <a:extLst>
              <a:ext uri="{FF2B5EF4-FFF2-40B4-BE49-F238E27FC236}">
                <a16:creationId xmlns:a16="http://schemas.microsoft.com/office/drawing/2014/main" id="{7789F6E5-B3EE-426D-B8A1-AADDCD05AE96}"/>
              </a:ext>
            </a:extLst>
          </p:cNvPr>
          <p:cNvSpPr/>
          <p:nvPr userDrawn="1"/>
        </p:nvSpPr>
        <p:spPr>
          <a:xfrm>
            <a:off x="0" y="5446921"/>
            <a:ext cx="12192000" cy="14074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Text&#10;&#10;Description automatically generated">
            <a:extLst>
              <a:ext uri="{FF2B5EF4-FFF2-40B4-BE49-F238E27FC236}">
                <a16:creationId xmlns:a16="http://schemas.microsoft.com/office/drawing/2014/main" id="{0D3CB3E1-3FCA-4D26-A451-9C9326BE845B}"/>
              </a:ext>
            </a:extLst>
          </p:cNvPr>
          <p:cNvPicPr>
            <a:picLocks noChangeAspect="1"/>
          </p:cNvPicPr>
          <p:nvPr userDrawn="1"/>
        </p:nvPicPr>
        <p:blipFill>
          <a:blip r:embed="rId15"/>
          <a:stretch>
            <a:fillRect/>
          </a:stretch>
        </p:blipFill>
        <p:spPr>
          <a:xfrm>
            <a:off x="8713694" y="5826446"/>
            <a:ext cx="3209366" cy="729402"/>
          </a:xfrm>
          <a:prstGeom prst="rect">
            <a:avLst/>
          </a:prstGeom>
        </p:spPr>
      </p:pic>
    </p:spTree>
    <p:extLst>
      <p:ext uri="{BB962C8B-B14F-4D97-AF65-F5344CB8AC3E}">
        <p14:creationId xmlns:p14="http://schemas.microsoft.com/office/powerpoint/2010/main" val="1497343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0707287-DAD0-4C28-BC16-05E9967AF550}"/>
              </a:ext>
            </a:extLst>
          </p:cNvPr>
          <p:cNvSpPr/>
          <p:nvPr/>
        </p:nvSpPr>
        <p:spPr>
          <a:xfrm>
            <a:off x="165462" y="2392729"/>
            <a:ext cx="11747863" cy="830997"/>
          </a:xfrm>
          <a:prstGeom prst="rect">
            <a:avLst/>
          </a:prstGeom>
        </p:spPr>
        <p:txBody>
          <a:bodyPr wrap="square">
            <a:spAutoFit/>
          </a:bodyPr>
          <a:lstStyle/>
          <a:p>
            <a:pPr algn="ctr"/>
            <a:r>
              <a:rPr lang="en-US" sz="4800" b="1" dirty="0">
                <a:solidFill>
                  <a:srgbClr val="458F9C"/>
                </a:solidFill>
                <a:latin typeface="Arial" panose="020B0604020202020204" pitchFamily="34" charset="0"/>
                <a:cs typeface="Arial" panose="020B0604020202020204" pitchFamily="34" charset="0"/>
              </a:rPr>
              <a:t>RIBGH Meeting on Primary Care</a:t>
            </a:r>
          </a:p>
        </p:txBody>
      </p:sp>
      <p:sp>
        <p:nvSpPr>
          <p:cNvPr id="3" name="TextBox 2">
            <a:extLst>
              <a:ext uri="{FF2B5EF4-FFF2-40B4-BE49-F238E27FC236}">
                <a16:creationId xmlns:a16="http://schemas.microsoft.com/office/drawing/2014/main" id="{8AA58689-B611-AEE2-C3F9-88056383EB32}"/>
              </a:ext>
            </a:extLst>
          </p:cNvPr>
          <p:cNvSpPr txBox="1"/>
          <p:nvPr/>
        </p:nvSpPr>
        <p:spPr>
          <a:xfrm>
            <a:off x="390618" y="5856324"/>
            <a:ext cx="8185212" cy="338554"/>
          </a:xfrm>
          <a:prstGeom prst="rect">
            <a:avLst/>
          </a:prstGeom>
          <a:noFill/>
        </p:spPr>
        <p:txBody>
          <a:bodyPr wrap="square" rtlCol="0">
            <a:spAutoFit/>
          </a:bodyPr>
          <a:lstStyle/>
          <a:p>
            <a:r>
              <a:rPr lang="en-US" sz="1600" dirty="0"/>
              <a:t>September 14, 2023</a:t>
            </a:r>
          </a:p>
        </p:txBody>
      </p:sp>
    </p:spTree>
    <p:extLst>
      <p:ext uri="{BB962C8B-B14F-4D97-AF65-F5344CB8AC3E}">
        <p14:creationId xmlns:p14="http://schemas.microsoft.com/office/powerpoint/2010/main" val="3112549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18C61-2120-45F0-A66A-55D108005690}"/>
              </a:ext>
            </a:extLst>
          </p:cNvPr>
          <p:cNvSpPr>
            <a:spLocks noGrp="1"/>
          </p:cNvSpPr>
          <p:nvPr>
            <p:ph type="title"/>
          </p:nvPr>
        </p:nvSpPr>
        <p:spPr>
          <a:xfrm>
            <a:off x="1130577" y="287568"/>
            <a:ext cx="10515600" cy="570756"/>
          </a:xfrm>
        </p:spPr>
        <p:txBody>
          <a:bodyPr/>
          <a:lstStyle/>
          <a:p>
            <a:r>
              <a:rPr lang="en-US" sz="3600" b="1" dirty="0">
                <a:solidFill>
                  <a:schemeClr val="bg1"/>
                </a:solidFill>
                <a:latin typeface="Arial" panose="020B0604020202020204" pitchFamily="34" charset="0"/>
                <a:cs typeface="Arial" panose="020B0604020202020204" pitchFamily="34" charset="0"/>
              </a:rPr>
              <a:t>A perfect storm</a:t>
            </a:r>
          </a:p>
        </p:txBody>
      </p:sp>
      <p:sp>
        <p:nvSpPr>
          <p:cNvPr id="5" name="Content Placeholder 4">
            <a:extLst>
              <a:ext uri="{FF2B5EF4-FFF2-40B4-BE49-F238E27FC236}">
                <a16:creationId xmlns:a16="http://schemas.microsoft.com/office/drawing/2014/main" id="{C19A93AE-34C9-4135-8775-9C51C9B69722}"/>
              </a:ext>
            </a:extLst>
          </p:cNvPr>
          <p:cNvSpPr>
            <a:spLocks noGrp="1"/>
          </p:cNvSpPr>
          <p:nvPr>
            <p:ph idx="1"/>
          </p:nvPr>
        </p:nvSpPr>
        <p:spPr>
          <a:xfrm>
            <a:off x="1953088" y="1882264"/>
            <a:ext cx="9753441" cy="4240239"/>
          </a:xfrm>
        </p:spPr>
        <p:txBody>
          <a:bodyPr/>
          <a:lstStyle/>
          <a:p>
            <a:r>
              <a:rPr lang="en-US" dirty="0"/>
              <a:t>Four physicians retired in Q4 2022, and Coastal needed to “bridge” 6,000 patients within existing practices until new physicians arrived in the summer of 2023</a:t>
            </a:r>
          </a:p>
          <a:p>
            <a:r>
              <a:rPr lang="en-US" dirty="0"/>
              <a:t>Discharging patients violated our commitment to the Patient Centered Medical Home</a:t>
            </a:r>
          </a:p>
          <a:p>
            <a:r>
              <a:rPr lang="en-US" dirty="0"/>
              <a:t>The 6000 displaced patients represented $5.8 million in potential lost revenue </a:t>
            </a:r>
          </a:p>
          <a:p>
            <a:pPr lvl="1"/>
            <a:r>
              <a:rPr lang="en-US" sz="2800" dirty="0"/>
              <a:t>FFS + Capitation Payments + Quality + Infrastructure Support</a:t>
            </a:r>
          </a:p>
          <a:p>
            <a:pPr marL="0" indent="0">
              <a:buNone/>
            </a:pPr>
            <a:endParaRPr lang="en-US" sz="400" dirty="0"/>
          </a:p>
          <a:p>
            <a:pPr marL="0" indent="0">
              <a:buNone/>
            </a:pPr>
            <a:endParaRPr lang="en-US" sz="500" dirty="0"/>
          </a:p>
          <a:p>
            <a:pPr marL="0" indent="0">
              <a:buNone/>
            </a:pPr>
            <a:endParaRPr lang="en-US" sz="600" dirty="0"/>
          </a:p>
        </p:txBody>
      </p:sp>
      <p:pic>
        <p:nvPicPr>
          <p:cNvPr id="4" name="Graphic 3" descr="Stethoscope with solid fill">
            <a:extLst>
              <a:ext uri="{FF2B5EF4-FFF2-40B4-BE49-F238E27FC236}">
                <a16:creationId xmlns:a16="http://schemas.microsoft.com/office/drawing/2014/main" id="{2CE0881E-2FF6-4313-804E-ECF3889A30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3377" y="1829713"/>
            <a:ext cx="914400" cy="914400"/>
          </a:xfrm>
          <a:prstGeom prst="rect">
            <a:avLst/>
          </a:prstGeom>
        </p:spPr>
      </p:pic>
      <p:pic>
        <p:nvPicPr>
          <p:cNvPr id="9" name="Graphic 8" descr="Hospital with solid fill">
            <a:extLst>
              <a:ext uri="{FF2B5EF4-FFF2-40B4-BE49-F238E27FC236}">
                <a16:creationId xmlns:a16="http://schemas.microsoft.com/office/drawing/2014/main" id="{3461A58A-E706-472F-B450-D85400DF028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92039" y="4543211"/>
            <a:ext cx="914400" cy="914400"/>
          </a:xfrm>
          <a:prstGeom prst="rect">
            <a:avLst/>
          </a:prstGeom>
        </p:spPr>
      </p:pic>
      <p:pic>
        <p:nvPicPr>
          <p:cNvPr id="3" name="Graphic 2" descr="Sling with solid fill">
            <a:extLst>
              <a:ext uri="{FF2B5EF4-FFF2-40B4-BE49-F238E27FC236}">
                <a16:creationId xmlns:a16="http://schemas.microsoft.com/office/drawing/2014/main" id="{F9ED0835-DEB3-1528-AF96-FA385743DE4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2039" y="3186462"/>
            <a:ext cx="914400" cy="914400"/>
          </a:xfrm>
          <a:prstGeom prst="rect">
            <a:avLst/>
          </a:prstGeom>
        </p:spPr>
      </p:pic>
    </p:spTree>
    <p:extLst>
      <p:ext uri="{BB962C8B-B14F-4D97-AF65-F5344CB8AC3E}">
        <p14:creationId xmlns:p14="http://schemas.microsoft.com/office/powerpoint/2010/main" val="3713815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58841-1D62-627B-DA44-73E9F58556B9}"/>
              </a:ext>
            </a:extLst>
          </p:cNvPr>
          <p:cNvSpPr>
            <a:spLocks noGrp="1"/>
          </p:cNvSpPr>
          <p:nvPr>
            <p:ph type="title"/>
          </p:nvPr>
        </p:nvSpPr>
        <p:spPr>
          <a:xfrm>
            <a:off x="1048043" y="217081"/>
            <a:ext cx="10515600" cy="569412"/>
          </a:xfrm>
        </p:spPr>
        <p:txBody>
          <a:bodyPr/>
          <a:lstStyle/>
          <a:p>
            <a:r>
              <a:rPr lang="en-US" sz="3600" b="1" dirty="0">
                <a:solidFill>
                  <a:schemeClr val="bg1"/>
                </a:solidFill>
                <a:latin typeface="Arial" panose="020B0604020202020204" pitchFamily="34" charset="0"/>
                <a:cs typeface="Arial" panose="020B0604020202020204" pitchFamily="34" charset="0"/>
              </a:rPr>
              <a:t>We needed a new model of care</a:t>
            </a:r>
          </a:p>
        </p:txBody>
      </p:sp>
      <p:graphicFrame>
        <p:nvGraphicFramePr>
          <p:cNvPr id="4" name="Content Placeholder 3">
            <a:extLst>
              <a:ext uri="{FF2B5EF4-FFF2-40B4-BE49-F238E27FC236}">
                <a16:creationId xmlns:a16="http://schemas.microsoft.com/office/drawing/2014/main" id="{EF5E8DCB-80F0-C990-D93F-D089E0E0F829}"/>
              </a:ext>
            </a:extLst>
          </p:cNvPr>
          <p:cNvGraphicFramePr>
            <a:graphicFrameLocks noGrp="1"/>
          </p:cNvGraphicFramePr>
          <p:nvPr>
            <p:ph idx="1"/>
          </p:nvPr>
        </p:nvGraphicFramePr>
        <p:xfrm>
          <a:off x="838200" y="1027906"/>
          <a:ext cx="10725443" cy="4895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1714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988115" y="281894"/>
            <a:ext cx="11578354" cy="628650"/>
          </a:xfrm>
        </p:spPr>
        <p:txBody>
          <a:bodyPr/>
          <a:lstStyle/>
          <a:p>
            <a:pPr eaLnBrk="1" hangingPunct="1"/>
            <a:r>
              <a:rPr lang="en-US" altLang="en-US" sz="3600" b="1" dirty="0">
                <a:solidFill>
                  <a:schemeClr val="bg1"/>
                </a:solidFill>
                <a:latin typeface="Arial" panose="020B0604020202020204" pitchFamily="34" charset="0"/>
                <a:ea typeface="Segoe UI" panose="020B0502040204020203" pitchFamily="34" charset="0"/>
                <a:cs typeface="Arial" panose="020B0604020202020204" pitchFamily="34" charset="0"/>
              </a:rPr>
              <a:t>Balancing priorities is challenging</a:t>
            </a:r>
          </a:p>
        </p:txBody>
      </p:sp>
      <p:pic>
        <p:nvPicPr>
          <p:cNvPr id="13" name="Picture 12">
            <a:extLst>
              <a:ext uri="{FF2B5EF4-FFF2-40B4-BE49-F238E27FC236}">
                <a16:creationId xmlns:a16="http://schemas.microsoft.com/office/drawing/2014/main" id="{ADDA990E-E478-499C-A363-8823C4728F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7921" y="3252197"/>
            <a:ext cx="6598529" cy="2254435"/>
          </a:xfrm>
          <a:prstGeom prst="rect">
            <a:avLst/>
          </a:prstGeom>
        </p:spPr>
      </p:pic>
      <p:sp>
        <p:nvSpPr>
          <p:cNvPr id="16" name="Rectangle: Rounded Corners 15">
            <a:extLst>
              <a:ext uri="{FF2B5EF4-FFF2-40B4-BE49-F238E27FC236}">
                <a16:creationId xmlns:a16="http://schemas.microsoft.com/office/drawing/2014/main" id="{1048F5D6-CE89-45BD-AA46-3C1512CC3AAA}"/>
              </a:ext>
            </a:extLst>
          </p:cNvPr>
          <p:cNvSpPr/>
          <p:nvPr/>
        </p:nvSpPr>
        <p:spPr>
          <a:xfrm>
            <a:off x="3097921" y="2624137"/>
            <a:ext cx="1883654" cy="62865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0" name="Rectangle: Rounded Corners 19">
            <a:extLst>
              <a:ext uri="{FF2B5EF4-FFF2-40B4-BE49-F238E27FC236}">
                <a16:creationId xmlns:a16="http://schemas.microsoft.com/office/drawing/2014/main" id="{865D7DE6-72CD-4E3F-8397-AAF106957A5F}"/>
              </a:ext>
            </a:extLst>
          </p:cNvPr>
          <p:cNvSpPr/>
          <p:nvPr/>
        </p:nvSpPr>
        <p:spPr>
          <a:xfrm>
            <a:off x="3192022" y="1977806"/>
            <a:ext cx="1695451" cy="62865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solidFill>
            </a:endParaRPr>
          </a:p>
        </p:txBody>
      </p:sp>
      <p:sp>
        <p:nvSpPr>
          <p:cNvPr id="21" name="Rectangle: Rounded Corners 20">
            <a:extLst>
              <a:ext uri="{FF2B5EF4-FFF2-40B4-BE49-F238E27FC236}">
                <a16:creationId xmlns:a16="http://schemas.microsoft.com/office/drawing/2014/main" id="{6B2AF914-B44F-471D-AD93-B2C5CAF6DF9B}"/>
              </a:ext>
            </a:extLst>
          </p:cNvPr>
          <p:cNvSpPr/>
          <p:nvPr/>
        </p:nvSpPr>
        <p:spPr>
          <a:xfrm>
            <a:off x="3192020" y="1309790"/>
            <a:ext cx="1695451" cy="62865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1600" b="1" dirty="0">
                <a:solidFill>
                  <a:schemeClr val="bg1"/>
                </a:solidFill>
                <a:latin typeface="Segoe UI" panose="020B0502040204020203" pitchFamily="34" charset="0"/>
                <a:ea typeface="Segoe UI" panose="020B0502040204020203" pitchFamily="34" charset="0"/>
                <a:cs typeface="Segoe UI" panose="020B0502040204020203" pitchFamily="34" charset="0"/>
              </a:rPr>
              <a:t>Open patient panels</a:t>
            </a:r>
          </a:p>
        </p:txBody>
      </p:sp>
      <p:sp>
        <p:nvSpPr>
          <p:cNvPr id="22" name="Rectangle: Rounded Corners 21">
            <a:extLst>
              <a:ext uri="{FF2B5EF4-FFF2-40B4-BE49-F238E27FC236}">
                <a16:creationId xmlns:a16="http://schemas.microsoft.com/office/drawing/2014/main" id="{696D7C81-494D-47EC-A198-DF85311FAC1F}"/>
              </a:ext>
            </a:extLst>
          </p:cNvPr>
          <p:cNvSpPr/>
          <p:nvPr/>
        </p:nvSpPr>
        <p:spPr>
          <a:xfrm>
            <a:off x="7812796" y="1940442"/>
            <a:ext cx="1883654" cy="1296791"/>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7" name="Rectangle 16">
            <a:extLst>
              <a:ext uri="{FF2B5EF4-FFF2-40B4-BE49-F238E27FC236}">
                <a16:creationId xmlns:a16="http://schemas.microsoft.com/office/drawing/2014/main" id="{3687AC1F-D1D0-4BCE-AAE2-7AD451D5D6BF}"/>
              </a:ext>
            </a:extLst>
          </p:cNvPr>
          <p:cNvSpPr/>
          <p:nvPr/>
        </p:nvSpPr>
        <p:spPr>
          <a:xfrm>
            <a:off x="3257324" y="2652458"/>
            <a:ext cx="1564852" cy="584775"/>
          </a:xfrm>
          <a:prstGeom prst="rect">
            <a:avLst/>
          </a:prstGeom>
        </p:spPr>
        <p:txBody>
          <a:bodyPr wrap="none">
            <a:spAutoFit/>
          </a:bodyPr>
          <a:lstStyle/>
          <a:p>
            <a:pPr algn="ctr">
              <a:defRPr/>
            </a:pPr>
            <a:r>
              <a:rPr lang="en-US" sz="1600" b="1" dirty="0">
                <a:solidFill>
                  <a:schemeClr val="bg1"/>
                </a:solidFill>
                <a:latin typeface="Segoe UI" panose="020B0502040204020203" pitchFamily="34" charset="0"/>
                <a:ea typeface="Segoe UI" panose="020B0502040204020203" pitchFamily="34" charset="0"/>
                <a:cs typeface="Segoe UI" panose="020B0502040204020203" pitchFamily="34" charset="0"/>
              </a:rPr>
              <a:t>Epic training</a:t>
            </a:r>
          </a:p>
          <a:p>
            <a:pPr algn="ctr">
              <a:defRPr/>
            </a:pPr>
            <a:r>
              <a:rPr lang="en-US" sz="1600" b="1" dirty="0">
                <a:solidFill>
                  <a:schemeClr val="bg1"/>
                </a:solidFill>
                <a:latin typeface="Segoe UI" panose="020B0502040204020203" pitchFamily="34" charset="0"/>
                <a:ea typeface="Segoe UI" panose="020B0502040204020203" pitchFamily="34" charset="0"/>
                <a:cs typeface="Segoe UI" panose="020B0502040204020203" pitchFamily="34" charset="0"/>
              </a:rPr>
              <a:t>and transition</a:t>
            </a:r>
          </a:p>
        </p:txBody>
      </p:sp>
      <p:sp>
        <p:nvSpPr>
          <p:cNvPr id="25" name="Rectangle 24">
            <a:extLst>
              <a:ext uri="{FF2B5EF4-FFF2-40B4-BE49-F238E27FC236}">
                <a16:creationId xmlns:a16="http://schemas.microsoft.com/office/drawing/2014/main" id="{79D24E4C-F84C-4FEC-A43A-2D5A721E1069}"/>
              </a:ext>
            </a:extLst>
          </p:cNvPr>
          <p:cNvSpPr/>
          <p:nvPr/>
        </p:nvSpPr>
        <p:spPr>
          <a:xfrm>
            <a:off x="3426021" y="1956121"/>
            <a:ext cx="1227451" cy="584775"/>
          </a:xfrm>
          <a:prstGeom prst="rect">
            <a:avLst/>
          </a:prstGeom>
        </p:spPr>
        <p:txBody>
          <a:bodyPr wrap="none">
            <a:spAutoFit/>
          </a:bodyPr>
          <a:lstStyle/>
          <a:p>
            <a:pPr algn="ctr">
              <a:defRPr/>
            </a:pPr>
            <a:r>
              <a:rPr lang="en-US" sz="1600" b="1" dirty="0">
                <a:solidFill>
                  <a:schemeClr val="bg1"/>
                </a:solidFill>
                <a:latin typeface="Segoe UI" panose="020B0502040204020203" pitchFamily="34" charset="0"/>
                <a:ea typeface="Segoe UI" panose="020B0502040204020203" pitchFamily="34" charset="0"/>
                <a:cs typeface="Segoe UI" panose="020B0502040204020203" pitchFamily="34" charset="0"/>
              </a:rPr>
              <a:t>Patient </a:t>
            </a:r>
          </a:p>
          <a:p>
            <a:pPr algn="ctr">
              <a:defRPr/>
            </a:pPr>
            <a:r>
              <a:rPr lang="en-US" sz="1600" b="1" dirty="0">
                <a:solidFill>
                  <a:schemeClr val="bg1"/>
                </a:solidFill>
                <a:latin typeface="Segoe UI" panose="020B0502040204020203" pitchFamily="34" charset="0"/>
                <a:ea typeface="Segoe UI" panose="020B0502040204020203" pitchFamily="34" charset="0"/>
                <a:cs typeface="Segoe UI" panose="020B0502040204020203" pitchFamily="34" charset="0"/>
              </a:rPr>
              <a:t>Experience</a:t>
            </a:r>
          </a:p>
        </p:txBody>
      </p:sp>
      <p:sp>
        <p:nvSpPr>
          <p:cNvPr id="26" name="Rectangle 25">
            <a:extLst>
              <a:ext uri="{FF2B5EF4-FFF2-40B4-BE49-F238E27FC236}">
                <a16:creationId xmlns:a16="http://schemas.microsoft.com/office/drawing/2014/main" id="{78CF2D0D-65CD-4B6B-B3AE-83F6E8270811}"/>
              </a:ext>
            </a:extLst>
          </p:cNvPr>
          <p:cNvSpPr/>
          <p:nvPr/>
        </p:nvSpPr>
        <p:spPr>
          <a:xfrm>
            <a:off x="8058311" y="2265671"/>
            <a:ext cx="1392624" cy="646331"/>
          </a:xfrm>
          <a:prstGeom prst="rect">
            <a:avLst/>
          </a:prstGeom>
        </p:spPr>
        <p:txBody>
          <a:bodyPr wrap="none">
            <a:spAutoFit/>
          </a:bodyPr>
          <a:lstStyle/>
          <a:p>
            <a:pPr algn="ctr">
              <a:defRPr/>
            </a:pPr>
            <a:r>
              <a:rPr lang="en-US" b="1" dirty="0">
                <a:solidFill>
                  <a:schemeClr val="bg1"/>
                </a:solidFill>
                <a:latin typeface="Segoe UI" panose="020B0502040204020203" pitchFamily="34" charset="0"/>
                <a:ea typeface="Segoe UI" panose="020B0502040204020203" pitchFamily="34" charset="0"/>
                <a:cs typeface="Segoe UI" panose="020B0502040204020203" pitchFamily="34" charset="0"/>
              </a:rPr>
              <a:t>Workforce </a:t>
            </a:r>
          </a:p>
          <a:p>
            <a:pPr algn="ctr">
              <a:defRPr/>
            </a:pPr>
            <a:r>
              <a:rPr lang="en-US" b="1" dirty="0">
                <a:solidFill>
                  <a:schemeClr val="bg1"/>
                </a:solidFill>
                <a:latin typeface="Segoe UI" panose="020B0502040204020203" pitchFamily="34" charset="0"/>
                <a:ea typeface="Segoe UI" panose="020B0502040204020203" pitchFamily="34" charset="0"/>
                <a:cs typeface="Segoe UI" panose="020B0502040204020203" pitchFamily="34" charset="0"/>
              </a:rPr>
              <a:t>Burnout</a:t>
            </a:r>
          </a:p>
        </p:txBody>
      </p:sp>
    </p:spTree>
    <p:extLst>
      <p:ext uri="{BB962C8B-B14F-4D97-AF65-F5344CB8AC3E}">
        <p14:creationId xmlns:p14="http://schemas.microsoft.com/office/powerpoint/2010/main" val="860957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80">
                                          <p:stCondLst>
                                            <p:cond delay="0"/>
                                          </p:stCondLst>
                                        </p:cTn>
                                        <p:tgtEl>
                                          <p:spTgt spid="17"/>
                                        </p:tgtEl>
                                      </p:cBhvr>
                                    </p:animEffect>
                                    <p:anim calcmode="lin" valueType="num">
                                      <p:cBhvr>
                                        <p:cTn id="8"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3" dur="26">
                                          <p:stCondLst>
                                            <p:cond delay="650"/>
                                          </p:stCondLst>
                                        </p:cTn>
                                        <p:tgtEl>
                                          <p:spTgt spid="17"/>
                                        </p:tgtEl>
                                      </p:cBhvr>
                                      <p:to x="100000" y="60000"/>
                                    </p:animScale>
                                    <p:animScale>
                                      <p:cBhvr>
                                        <p:cTn id="14" dur="166" decel="50000">
                                          <p:stCondLst>
                                            <p:cond delay="676"/>
                                          </p:stCondLst>
                                        </p:cTn>
                                        <p:tgtEl>
                                          <p:spTgt spid="17"/>
                                        </p:tgtEl>
                                      </p:cBhvr>
                                      <p:to x="100000" y="100000"/>
                                    </p:animScale>
                                    <p:animScale>
                                      <p:cBhvr>
                                        <p:cTn id="15" dur="26">
                                          <p:stCondLst>
                                            <p:cond delay="1312"/>
                                          </p:stCondLst>
                                        </p:cTn>
                                        <p:tgtEl>
                                          <p:spTgt spid="17"/>
                                        </p:tgtEl>
                                      </p:cBhvr>
                                      <p:to x="100000" y="80000"/>
                                    </p:animScale>
                                    <p:animScale>
                                      <p:cBhvr>
                                        <p:cTn id="16" dur="166" decel="50000">
                                          <p:stCondLst>
                                            <p:cond delay="1338"/>
                                          </p:stCondLst>
                                        </p:cTn>
                                        <p:tgtEl>
                                          <p:spTgt spid="17"/>
                                        </p:tgtEl>
                                      </p:cBhvr>
                                      <p:to x="100000" y="100000"/>
                                    </p:animScale>
                                    <p:animScale>
                                      <p:cBhvr>
                                        <p:cTn id="17" dur="26">
                                          <p:stCondLst>
                                            <p:cond delay="1642"/>
                                          </p:stCondLst>
                                        </p:cTn>
                                        <p:tgtEl>
                                          <p:spTgt spid="17"/>
                                        </p:tgtEl>
                                      </p:cBhvr>
                                      <p:to x="100000" y="90000"/>
                                    </p:animScale>
                                    <p:animScale>
                                      <p:cBhvr>
                                        <p:cTn id="18" dur="166" decel="50000">
                                          <p:stCondLst>
                                            <p:cond delay="1668"/>
                                          </p:stCondLst>
                                        </p:cTn>
                                        <p:tgtEl>
                                          <p:spTgt spid="17"/>
                                        </p:tgtEl>
                                      </p:cBhvr>
                                      <p:to x="100000" y="100000"/>
                                    </p:animScale>
                                    <p:animScale>
                                      <p:cBhvr>
                                        <p:cTn id="19" dur="26">
                                          <p:stCondLst>
                                            <p:cond delay="1808"/>
                                          </p:stCondLst>
                                        </p:cTn>
                                        <p:tgtEl>
                                          <p:spTgt spid="17"/>
                                        </p:tgtEl>
                                      </p:cBhvr>
                                      <p:to x="100000" y="95000"/>
                                    </p:animScale>
                                    <p:animScale>
                                      <p:cBhvr>
                                        <p:cTn id="20" dur="166" decel="50000">
                                          <p:stCondLst>
                                            <p:cond delay="1834"/>
                                          </p:stCondLst>
                                        </p:cTn>
                                        <p:tgtEl>
                                          <p:spTgt spid="17"/>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ipe(down)">
                                      <p:cBhvr>
                                        <p:cTn id="23" dur="580">
                                          <p:stCondLst>
                                            <p:cond delay="0"/>
                                          </p:stCondLst>
                                        </p:cTn>
                                        <p:tgtEl>
                                          <p:spTgt spid="21"/>
                                        </p:tgtEl>
                                      </p:cBhvr>
                                    </p:animEffect>
                                    <p:anim calcmode="lin" valueType="num">
                                      <p:cBhvr>
                                        <p:cTn id="24"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29" dur="26">
                                          <p:stCondLst>
                                            <p:cond delay="650"/>
                                          </p:stCondLst>
                                        </p:cTn>
                                        <p:tgtEl>
                                          <p:spTgt spid="21"/>
                                        </p:tgtEl>
                                      </p:cBhvr>
                                      <p:to x="100000" y="60000"/>
                                    </p:animScale>
                                    <p:animScale>
                                      <p:cBhvr>
                                        <p:cTn id="30" dur="166" decel="50000">
                                          <p:stCondLst>
                                            <p:cond delay="676"/>
                                          </p:stCondLst>
                                        </p:cTn>
                                        <p:tgtEl>
                                          <p:spTgt spid="21"/>
                                        </p:tgtEl>
                                      </p:cBhvr>
                                      <p:to x="100000" y="100000"/>
                                    </p:animScale>
                                    <p:animScale>
                                      <p:cBhvr>
                                        <p:cTn id="31" dur="26">
                                          <p:stCondLst>
                                            <p:cond delay="1312"/>
                                          </p:stCondLst>
                                        </p:cTn>
                                        <p:tgtEl>
                                          <p:spTgt spid="21"/>
                                        </p:tgtEl>
                                      </p:cBhvr>
                                      <p:to x="100000" y="80000"/>
                                    </p:animScale>
                                    <p:animScale>
                                      <p:cBhvr>
                                        <p:cTn id="32" dur="166" decel="50000">
                                          <p:stCondLst>
                                            <p:cond delay="1338"/>
                                          </p:stCondLst>
                                        </p:cTn>
                                        <p:tgtEl>
                                          <p:spTgt spid="21"/>
                                        </p:tgtEl>
                                      </p:cBhvr>
                                      <p:to x="100000" y="100000"/>
                                    </p:animScale>
                                    <p:animScale>
                                      <p:cBhvr>
                                        <p:cTn id="33" dur="26">
                                          <p:stCondLst>
                                            <p:cond delay="1642"/>
                                          </p:stCondLst>
                                        </p:cTn>
                                        <p:tgtEl>
                                          <p:spTgt spid="21"/>
                                        </p:tgtEl>
                                      </p:cBhvr>
                                      <p:to x="100000" y="90000"/>
                                    </p:animScale>
                                    <p:animScale>
                                      <p:cBhvr>
                                        <p:cTn id="34" dur="166" decel="50000">
                                          <p:stCondLst>
                                            <p:cond delay="1668"/>
                                          </p:stCondLst>
                                        </p:cTn>
                                        <p:tgtEl>
                                          <p:spTgt spid="21"/>
                                        </p:tgtEl>
                                      </p:cBhvr>
                                      <p:to x="100000" y="100000"/>
                                    </p:animScale>
                                    <p:animScale>
                                      <p:cBhvr>
                                        <p:cTn id="35" dur="26">
                                          <p:stCondLst>
                                            <p:cond delay="1808"/>
                                          </p:stCondLst>
                                        </p:cTn>
                                        <p:tgtEl>
                                          <p:spTgt spid="21"/>
                                        </p:tgtEl>
                                      </p:cBhvr>
                                      <p:to x="100000" y="95000"/>
                                    </p:animScale>
                                    <p:animScale>
                                      <p:cBhvr>
                                        <p:cTn id="36" dur="166" decel="50000">
                                          <p:stCondLst>
                                            <p:cond delay="1834"/>
                                          </p:stCondLst>
                                        </p:cTn>
                                        <p:tgtEl>
                                          <p:spTgt spid="21"/>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down)">
                                      <p:cBhvr>
                                        <p:cTn id="39" dur="580">
                                          <p:stCondLst>
                                            <p:cond delay="0"/>
                                          </p:stCondLst>
                                        </p:cTn>
                                        <p:tgtEl>
                                          <p:spTgt spid="20"/>
                                        </p:tgtEl>
                                      </p:cBhvr>
                                    </p:animEffect>
                                    <p:anim calcmode="lin" valueType="num">
                                      <p:cBhvr>
                                        <p:cTn id="4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45" dur="26">
                                          <p:stCondLst>
                                            <p:cond delay="650"/>
                                          </p:stCondLst>
                                        </p:cTn>
                                        <p:tgtEl>
                                          <p:spTgt spid="20"/>
                                        </p:tgtEl>
                                      </p:cBhvr>
                                      <p:to x="100000" y="60000"/>
                                    </p:animScale>
                                    <p:animScale>
                                      <p:cBhvr>
                                        <p:cTn id="46" dur="166" decel="50000">
                                          <p:stCondLst>
                                            <p:cond delay="676"/>
                                          </p:stCondLst>
                                        </p:cTn>
                                        <p:tgtEl>
                                          <p:spTgt spid="20"/>
                                        </p:tgtEl>
                                      </p:cBhvr>
                                      <p:to x="100000" y="100000"/>
                                    </p:animScale>
                                    <p:animScale>
                                      <p:cBhvr>
                                        <p:cTn id="47" dur="26">
                                          <p:stCondLst>
                                            <p:cond delay="1312"/>
                                          </p:stCondLst>
                                        </p:cTn>
                                        <p:tgtEl>
                                          <p:spTgt spid="20"/>
                                        </p:tgtEl>
                                      </p:cBhvr>
                                      <p:to x="100000" y="80000"/>
                                    </p:animScale>
                                    <p:animScale>
                                      <p:cBhvr>
                                        <p:cTn id="48" dur="166" decel="50000">
                                          <p:stCondLst>
                                            <p:cond delay="1338"/>
                                          </p:stCondLst>
                                        </p:cTn>
                                        <p:tgtEl>
                                          <p:spTgt spid="20"/>
                                        </p:tgtEl>
                                      </p:cBhvr>
                                      <p:to x="100000" y="100000"/>
                                    </p:animScale>
                                    <p:animScale>
                                      <p:cBhvr>
                                        <p:cTn id="49" dur="26">
                                          <p:stCondLst>
                                            <p:cond delay="1642"/>
                                          </p:stCondLst>
                                        </p:cTn>
                                        <p:tgtEl>
                                          <p:spTgt spid="20"/>
                                        </p:tgtEl>
                                      </p:cBhvr>
                                      <p:to x="100000" y="90000"/>
                                    </p:animScale>
                                    <p:animScale>
                                      <p:cBhvr>
                                        <p:cTn id="50" dur="166" decel="50000">
                                          <p:stCondLst>
                                            <p:cond delay="1668"/>
                                          </p:stCondLst>
                                        </p:cTn>
                                        <p:tgtEl>
                                          <p:spTgt spid="20"/>
                                        </p:tgtEl>
                                      </p:cBhvr>
                                      <p:to x="100000" y="100000"/>
                                    </p:animScale>
                                    <p:animScale>
                                      <p:cBhvr>
                                        <p:cTn id="51" dur="26">
                                          <p:stCondLst>
                                            <p:cond delay="1808"/>
                                          </p:stCondLst>
                                        </p:cTn>
                                        <p:tgtEl>
                                          <p:spTgt spid="20"/>
                                        </p:tgtEl>
                                      </p:cBhvr>
                                      <p:to x="100000" y="95000"/>
                                    </p:animScale>
                                    <p:animScale>
                                      <p:cBhvr>
                                        <p:cTn id="52" dur="166" decel="50000">
                                          <p:stCondLst>
                                            <p:cond delay="1834"/>
                                          </p:stCondLst>
                                        </p:cTn>
                                        <p:tgtEl>
                                          <p:spTgt spid="20"/>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down)">
                                      <p:cBhvr>
                                        <p:cTn id="55" dur="580">
                                          <p:stCondLst>
                                            <p:cond delay="0"/>
                                          </p:stCondLst>
                                        </p:cTn>
                                        <p:tgtEl>
                                          <p:spTgt spid="25"/>
                                        </p:tgtEl>
                                      </p:cBhvr>
                                    </p:animEffect>
                                    <p:anim calcmode="lin" valueType="num">
                                      <p:cBhvr>
                                        <p:cTn id="56"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61" dur="26">
                                          <p:stCondLst>
                                            <p:cond delay="650"/>
                                          </p:stCondLst>
                                        </p:cTn>
                                        <p:tgtEl>
                                          <p:spTgt spid="25"/>
                                        </p:tgtEl>
                                      </p:cBhvr>
                                      <p:to x="100000" y="60000"/>
                                    </p:animScale>
                                    <p:animScale>
                                      <p:cBhvr>
                                        <p:cTn id="62" dur="166" decel="50000">
                                          <p:stCondLst>
                                            <p:cond delay="676"/>
                                          </p:stCondLst>
                                        </p:cTn>
                                        <p:tgtEl>
                                          <p:spTgt spid="25"/>
                                        </p:tgtEl>
                                      </p:cBhvr>
                                      <p:to x="100000" y="100000"/>
                                    </p:animScale>
                                    <p:animScale>
                                      <p:cBhvr>
                                        <p:cTn id="63" dur="26">
                                          <p:stCondLst>
                                            <p:cond delay="1312"/>
                                          </p:stCondLst>
                                        </p:cTn>
                                        <p:tgtEl>
                                          <p:spTgt spid="25"/>
                                        </p:tgtEl>
                                      </p:cBhvr>
                                      <p:to x="100000" y="80000"/>
                                    </p:animScale>
                                    <p:animScale>
                                      <p:cBhvr>
                                        <p:cTn id="64" dur="166" decel="50000">
                                          <p:stCondLst>
                                            <p:cond delay="1338"/>
                                          </p:stCondLst>
                                        </p:cTn>
                                        <p:tgtEl>
                                          <p:spTgt spid="25"/>
                                        </p:tgtEl>
                                      </p:cBhvr>
                                      <p:to x="100000" y="100000"/>
                                    </p:animScale>
                                    <p:animScale>
                                      <p:cBhvr>
                                        <p:cTn id="65" dur="26">
                                          <p:stCondLst>
                                            <p:cond delay="1642"/>
                                          </p:stCondLst>
                                        </p:cTn>
                                        <p:tgtEl>
                                          <p:spTgt spid="25"/>
                                        </p:tgtEl>
                                      </p:cBhvr>
                                      <p:to x="100000" y="90000"/>
                                    </p:animScale>
                                    <p:animScale>
                                      <p:cBhvr>
                                        <p:cTn id="66" dur="166" decel="50000">
                                          <p:stCondLst>
                                            <p:cond delay="1668"/>
                                          </p:stCondLst>
                                        </p:cTn>
                                        <p:tgtEl>
                                          <p:spTgt spid="25"/>
                                        </p:tgtEl>
                                      </p:cBhvr>
                                      <p:to x="100000" y="100000"/>
                                    </p:animScale>
                                    <p:animScale>
                                      <p:cBhvr>
                                        <p:cTn id="67" dur="26">
                                          <p:stCondLst>
                                            <p:cond delay="1808"/>
                                          </p:stCondLst>
                                        </p:cTn>
                                        <p:tgtEl>
                                          <p:spTgt spid="25"/>
                                        </p:tgtEl>
                                      </p:cBhvr>
                                      <p:to x="100000" y="95000"/>
                                    </p:animScale>
                                    <p:animScale>
                                      <p:cBhvr>
                                        <p:cTn id="68" dur="166" decel="50000">
                                          <p:stCondLst>
                                            <p:cond delay="1834"/>
                                          </p:stCondLst>
                                        </p:cTn>
                                        <p:tgtEl>
                                          <p:spTgt spid="25"/>
                                        </p:tgtEl>
                                      </p:cBhvr>
                                      <p:to x="100000" y="100000"/>
                                    </p:animScale>
                                  </p:childTnLst>
                                </p:cTn>
                              </p:par>
                              <p:par>
                                <p:cTn id="69" presetID="26" presetClass="entr" presetSubtype="0"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wipe(down)">
                                      <p:cBhvr>
                                        <p:cTn id="71" dur="580">
                                          <p:stCondLst>
                                            <p:cond delay="0"/>
                                          </p:stCondLst>
                                        </p:cTn>
                                        <p:tgtEl>
                                          <p:spTgt spid="16"/>
                                        </p:tgtEl>
                                      </p:cBhvr>
                                    </p:animEffect>
                                    <p:anim calcmode="lin" valueType="num">
                                      <p:cBhvr>
                                        <p:cTn id="72"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77" dur="26">
                                          <p:stCondLst>
                                            <p:cond delay="650"/>
                                          </p:stCondLst>
                                        </p:cTn>
                                        <p:tgtEl>
                                          <p:spTgt spid="16"/>
                                        </p:tgtEl>
                                      </p:cBhvr>
                                      <p:to x="100000" y="60000"/>
                                    </p:animScale>
                                    <p:animScale>
                                      <p:cBhvr>
                                        <p:cTn id="78" dur="166" decel="50000">
                                          <p:stCondLst>
                                            <p:cond delay="676"/>
                                          </p:stCondLst>
                                        </p:cTn>
                                        <p:tgtEl>
                                          <p:spTgt spid="16"/>
                                        </p:tgtEl>
                                      </p:cBhvr>
                                      <p:to x="100000" y="100000"/>
                                    </p:animScale>
                                    <p:animScale>
                                      <p:cBhvr>
                                        <p:cTn id="79" dur="26">
                                          <p:stCondLst>
                                            <p:cond delay="1312"/>
                                          </p:stCondLst>
                                        </p:cTn>
                                        <p:tgtEl>
                                          <p:spTgt spid="16"/>
                                        </p:tgtEl>
                                      </p:cBhvr>
                                      <p:to x="100000" y="80000"/>
                                    </p:animScale>
                                    <p:animScale>
                                      <p:cBhvr>
                                        <p:cTn id="80" dur="166" decel="50000">
                                          <p:stCondLst>
                                            <p:cond delay="1338"/>
                                          </p:stCondLst>
                                        </p:cTn>
                                        <p:tgtEl>
                                          <p:spTgt spid="16"/>
                                        </p:tgtEl>
                                      </p:cBhvr>
                                      <p:to x="100000" y="100000"/>
                                    </p:animScale>
                                    <p:animScale>
                                      <p:cBhvr>
                                        <p:cTn id="81" dur="26">
                                          <p:stCondLst>
                                            <p:cond delay="1642"/>
                                          </p:stCondLst>
                                        </p:cTn>
                                        <p:tgtEl>
                                          <p:spTgt spid="16"/>
                                        </p:tgtEl>
                                      </p:cBhvr>
                                      <p:to x="100000" y="90000"/>
                                    </p:animScale>
                                    <p:animScale>
                                      <p:cBhvr>
                                        <p:cTn id="82" dur="166" decel="50000">
                                          <p:stCondLst>
                                            <p:cond delay="1668"/>
                                          </p:stCondLst>
                                        </p:cTn>
                                        <p:tgtEl>
                                          <p:spTgt spid="16"/>
                                        </p:tgtEl>
                                      </p:cBhvr>
                                      <p:to x="100000" y="100000"/>
                                    </p:animScale>
                                    <p:animScale>
                                      <p:cBhvr>
                                        <p:cTn id="83" dur="26">
                                          <p:stCondLst>
                                            <p:cond delay="1808"/>
                                          </p:stCondLst>
                                        </p:cTn>
                                        <p:tgtEl>
                                          <p:spTgt spid="16"/>
                                        </p:tgtEl>
                                      </p:cBhvr>
                                      <p:to x="100000" y="95000"/>
                                    </p:animScale>
                                    <p:animScale>
                                      <p:cBhvr>
                                        <p:cTn id="84" dur="166" decel="50000">
                                          <p:stCondLst>
                                            <p:cond delay="1834"/>
                                          </p:stCondLst>
                                        </p:cTn>
                                        <p:tgtEl>
                                          <p:spTgt spid="16"/>
                                        </p:tgtEl>
                                      </p:cBhvr>
                                      <p:to x="100000" y="100000"/>
                                    </p:animScale>
                                  </p:childTnLst>
                                </p:cTn>
                              </p:par>
                              <p:par>
                                <p:cTn id="85" presetID="26" presetClass="entr" presetSubtype="0" fill="hold" grpId="0" nodeType="with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wipe(down)">
                                      <p:cBhvr>
                                        <p:cTn id="87" dur="580">
                                          <p:stCondLst>
                                            <p:cond delay="0"/>
                                          </p:stCondLst>
                                        </p:cTn>
                                        <p:tgtEl>
                                          <p:spTgt spid="26"/>
                                        </p:tgtEl>
                                      </p:cBhvr>
                                    </p:animEffect>
                                    <p:anim calcmode="lin" valueType="num">
                                      <p:cBhvr>
                                        <p:cTn id="88"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93" dur="26">
                                          <p:stCondLst>
                                            <p:cond delay="650"/>
                                          </p:stCondLst>
                                        </p:cTn>
                                        <p:tgtEl>
                                          <p:spTgt spid="26"/>
                                        </p:tgtEl>
                                      </p:cBhvr>
                                      <p:to x="100000" y="60000"/>
                                    </p:animScale>
                                    <p:animScale>
                                      <p:cBhvr>
                                        <p:cTn id="94" dur="166" decel="50000">
                                          <p:stCondLst>
                                            <p:cond delay="676"/>
                                          </p:stCondLst>
                                        </p:cTn>
                                        <p:tgtEl>
                                          <p:spTgt spid="26"/>
                                        </p:tgtEl>
                                      </p:cBhvr>
                                      <p:to x="100000" y="100000"/>
                                    </p:animScale>
                                    <p:animScale>
                                      <p:cBhvr>
                                        <p:cTn id="95" dur="26">
                                          <p:stCondLst>
                                            <p:cond delay="1312"/>
                                          </p:stCondLst>
                                        </p:cTn>
                                        <p:tgtEl>
                                          <p:spTgt spid="26"/>
                                        </p:tgtEl>
                                      </p:cBhvr>
                                      <p:to x="100000" y="80000"/>
                                    </p:animScale>
                                    <p:animScale>
                                      <p:cBhvr>
                                        <p:cTn id="96" dur="166" decel="50000">
                                          <p:stCondLst>
                                            <p:cond delay="1338"/>
                                          </p:stCondLst>
                                        </p:cTn>
                                        <p:tgtEl>
                                          <p:spTgt spid="26"/>
                                        </p:tgtEl>
                                      </p:cBhvr>
                                      <p:to x="100000" y="100000"/>
                                    </p:animScale>
                                    <p:animScale>
                                      <p:cBhvr>
                                        <p:cTn id="97" dur="26">
                                          <p:stCondLst>
                                            <p:cond delay="1642"/>
                                          </p:stCondLst>
                                        </p:cTn>
                                        <p:tgtEl>
                                          <p:spTgt spid="26"/>
                                        </p:tgtEl>
                                      </p:cBhvr>
                                      <p:to x="100000" y="90000"/>
                                    </p:animScale>
                                    <p:animScale>
                                      <p:cBhvr>
                                        <p:cTn id="98" dur="166" decel="50000">
                                          <p:stCondLst>
                                            <p:cond delay="1668"/>
                                          </p:stCondLst>
                                        </p:cTn>
                                        <p:tgtEl>
                                          <p:spTgt spid="26"/>
                                        </p:tgtEl>
                                      </p:cBhvr>
                                      <p:to x="100000" y="100000"/>
                                    </p:animScale>
                                    <p:animScale>
                                      <p:cBhvr>
                                        <p:cTn id="99" dur="26">
                                          <p:stCondLst>
                                            <p:cond delay="1808"/>
                                          </p:stCondLst>
                                        </p:cTn>
                                        <p:tgtEl>
                                          <p:spTgt spid="26"/>
                                        </p:tgtEl>
                                      </p:cBhvr>
                                      <p:to x="100000" y="95000"/>
                                    </p:animScale>
                                    <p:animScale>
                                      <p:cBhvr>
                                        <p:cTn id="100" dur="166" decel="50000">
                                          <p:stCondLst>
                                            <p:cond delay="1834"/>
                                          </p:stCondLst>
                                        </p:cTn>
                                        <p:tgtEl>
                                          <p:spTgt spid="26"/>
                                        </p:tgtEl>
                                      </p:cBhvr>
                                      <p:to x="100000" y="100000"/>
                                    </p:animScale>
                                  </p:childTnLst>
                                </p:cTn>
                              </p:par>
                              <p:par>
                                <p:cTn id="101" presetID="26" presetClass="entr" presetSubtype="0" fill="hold" grpId="0" nodeType="with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wipe(down)">
                                      <p:cBhvr>
                                        <p:cTn id="103" dur="580">
                                          <p:stCondLst>
                                            <p:cond delay="0"/>
                                          </p:stCondLst>
                                        </p:cTn>
                                        <p:tgtEl>
                                          <p:spTgt spid="22"/>
                                        </p:tgtEl>
                                      </p:cBhvr>
                                    </p:animEffect>
                                    <p:anim calcmode="lin" valueType="num">
                                      <p:cBhvr>
                                        <p:cTn id="104"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09" dur="26">
                                          <p:stCondLst>
                                            <p:cond delay="650"/>
                                          </p:stCondLst>
                                        </p:cTn>
                                        <p:tgtEl>
                                          <p:spTgt spid="22"/>
                                        </p:tgtEl>
                                      </p:cBhvr>
                                      <p:to x="100000" y="60000"/>
                                    </p:animScale>
                                    <p:animScale>
                                      <p:cBhvr>
                                        <p:cTn id="110" dur="166" decel="50000">
                                          <p:stCondLst>
                                            <p:cond delay="676"/>
                                          </p:stCondLst>
                                        </p:cTn>
                                        <p:tgtEl>
                                          <p:spTgt spid="22"/>
                                        </p:tgtEl>
                                      </p:cBhvr>
                                      <p:to x="100000" y="100000"/>
                                    </p:animScale>
                                    <p:animScale>
                                      <p:cBhvr>
                                        <p:cTn id="111" dur="26">
                                          <p:stCondLst>
                                            <p:cond delay="1312"/>
                                          </p:stCondLst>
                                        </p:cTn>
                                        <p:tgtEl>
                                          <p:spTgt spid="22"/>
                                        </p:tgtEl>
                                      </p:cBhvr>
                                      <p:to x="100000" y="80000"/>
                                    </p:animScale>
                                    <p:animScale>
                                      <p:cBhvr>
                                        <p:cTn id="112" dur="166" decel="50000">
                                          <p:stCondLst>
                                            <p:cond delay="1338"/>
                                          </p:stCondLst>
                                        </p:cTn>
                                        <p:tgtEl>
                                          <p:spTgt spid="22"/>
                                        </p:tgtEl>
                                      </p:cBhvr>
                                      <p:to x="100000" y="100000"/>
                                    </p:animScale>
                                    <p:animScale>
                                      <p:cBhvr>
                                        <p:cTn id="113" dur="26">
                                          <p:stCondLst>
                                            <p:cond delay="1642"/>
                                          </p:stCondLst>
                                        </p:cTn>
                                        <p:tgtEl>
                                          <p:spTgt spid="22"/>
                                        </p:tgtEl>
                                      </p:cBhvr>
                                      <p:to x="100000" y="90000"/>
                                    </p:animScale>
                                    <p:animScale>
                                      <p:cBhvr>
                                        <p:cTn id="114" dur="166" decel="50000">
                                          <p:stCondLst>
                                            <p:cond delay="1668"/>
                                          </p:stCondLst>
                                        </p:cTn>
                                        <p:tgtEl>
                                          <p:spTgt spid="22"/>
                                        </p:tgtEl>
                                      </p:cBhvr>
                                      <p:to x="100000" y="100000"/>
                                    </p:animScale>
                                    <p:animScale>
                                      <p:cBhvr>
                                        <p:cTn id="115" dur="26">
                                          <p:stCondLst>
                                            <p:cond delay="1808"/>
                                          </p:stCondLst>
                                        </p:cTn>
                                        <p:tgtEl>
                                          <p:spTgt spid="22"/>
                                        </p:tgtEl>
                                      </p:cBhvr>
                                      <p:to x="100000" y="95000"/>
                                    </p:animScale>
                                    <p:animScale>
                                      <p:cBhvr>
                                        <p:cTn id="116" dur="166" decel="50000">
                                          <p:stCondLst>
                                            <p:cond delay="1834"/>
                                          </p:stCondLst>
                                        </p:cTn>
                                        <p:tgtEl>
                                          <p:spTgt spid="22"/>
                                        </p:tgtEl>
                                      </p:cBhvr>
                                      <p:to x="100000" y="100000"/>
                                    </p:animScale>
                                  </p:childTnLst>
                                </p:cTn>
                              </p:par>
                              <p:par>
                                <p:cTn id="117" presetID="32" presetClass="emph" presetSubtype="0" fill="hold" nodeType="withEffect">
                                  <p:stCondLst>
                                    <p:cond delay="600"/>
                                  </p:stCondLst>
                                  <p:childTnLst>
                                    <p:animRot by="120000">
                                      <p:cBhvr>
                                        <p:cTn id="118" dur="170" fill="hold">
                                          <p:stCondLst>
                                            <p:cond delay="0"/>
                                          </p:stCondLst>
                                        </p:cTn>
                                        <p:tgtEl>
                                          <p:spTgt spid="13"/>
                                        </p:tgtEl>
                                        <p:attrNameLst>
                                          <p:attrName>r</p:attrName>
                                        </p:attrNameLst>
                                      </p:cBhvr>
                                    </p:animRot>
                                    <p:animRot by="-240000">
                                      <p:cBhvr>
                                        <p:cTn id="119" dur="340" fill="hold">
                                          <p:stCondLst>
                                            <p:cond delay="340"/>
                                          </p:stCondLst>
                                        </p:cTn>
                                        <p:tgtEl>
                                          <p:spTgt spid="13"/>
                                        </p:tgtEl>
                                        <p:attrNameLst>
                                          <p:attrName>r</p:attrName>
                                        </p:attrNameLst>
                                      </p:cBhvr>
                                    </p:animRot>
                                    <p:animRot by="240000">
                                      <p:cBhvr>
                                        <p:cTn id="120" dur="340" fill="hold">
                                          <p:stCondLst>
                                            <p:cond delay="680"/>
                                          </p:stCondLst>
                                        </p:cTn>
                                        <p:tgtEl>
                                          <p:spTgt spid="13"/>
                                        </p:tgtEl>
                                        <p:attrNameLst>
                                          <p:attrName>r</p:attrName>
                                        </p:attrNameLst>
                                      </p:cBhvr>
                                    </p:animRot>
                                    <p:animRot by="-240000">
                                      <p:cBhvr>
                                        <p:cTn id="121" dur="340" fill="hold">
                                          <p:stCondLst>
                                            <p:cond delay="1020"/>
                                          </p:stCondLst>
                                        </p:cTn>
                                        <p:tgtEl>
                                          <p:spTgt spid="13"/>
                                        </p:tgtEl>
                                        <p:attrNameLst>
                                          <p:attrName>r</p:attrName>
                                        </p:attrNameLst>
                                      </p:cBhvr>
                                    </p:animRot>
                                    <p:animRot by="120000">
                                      <p:cBhvr>
                                        <p:cTn id="122" dur="340" fill="hold">
                                          <p:stCondLst>
                                            <p:cond delay="136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21" grpId="0" animBg="1"/>
      <p:bldP spid="22" grpId="0" animBg="1"/>
      <p:bldP spid="17" grpId="0"/>
      <p:bldP spid="25"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B2789D-0948-3779-390A-9886F6F72EE1}"/>
              </a:ext>
            </a:extLst>
          </p:cNvPr>
          <p:cNvSpPr txBox="1"/>
          <p:nvPr/>
        </p:nvSpPr>
        <p:spPr>
          <a:xfrm>
            <a:off x="1103447" y="301985"/>
            <a:ext cx="10486845" cy="646331"/>
          </a:xfrm>
          <a:prstGeom prst="rect">
            <a:avLst/>
          </a:prstGeom>
          <a:noFill/>
        </p:spPr>
        <p:txBody>
          <a:bodyPr wrap="none" rtlCol="0">
            <a:spAutoFit/>
          </a:bodyPr>
          <a:lstStyle/>
          <a:p>
            <a:r>
              <a:rPr lang="en-US" sz="3600" b="1" dirty="0">
                <a:solidFill>
                  <a:schemeClr val="bg1"/>
                </a:solidFill>
                <a:latin typeface="Arial" panose="020B0604020202020204" pitchFamily="34" charset="0"/>
                <a:cs typeface="Arial" panose="020B0604020202020204" pitchFamily="34" charset="0"/>
              </a:rPr>
              <a:t>We can care for more patients and one another</a:t>
            </a:r>
          </a:p>
        </p:txBody>
      </p:sp>
      <p:sp>
        <p:nvSpPr>
          <p:cNvPr id="4" name="Content Placeholder 3">
            <a:extLst>
              <a:ext uri="{FF2B5EF4-FFF2-40B4-BE49-F238E27FC236}">
                <a16:creationId xmlns:a16="http://schemas.microsoft.com/office/drawing/2014/main" id="{B2D8390D-8F31-395A-CA53-66C27EAF6904}"/>
              </a:ext>
            </a:extLst>
          </p:cNvPr>
          <p:cNvSpPr>
            <a:spLocks noGrp="1"/>
          </p:cNvSpPr>
          <p:nvPr>
            <p:ph idx="1"/>
          </p:nvPr>
        </p:nvSpPr>
        <p:spPr>
          <a:xfrm>
            <a:off x="838200" y="1311965"/>
            <a:ext cx="10515600" cy="4864998"/>
          </a:xfrm>
        </p:spPr>
        <p:txBody>
          <a:bodyPr/>
          <a:lstStyle/>
          <a:p>
            <a:pPr marL="0" indent="0" algn="l">
              <a:buNone/>
            </a:pPr>
            <a:r>
              <a:rPr lang="en-US" sz="2400" b="0" i="0" dirty="0">
                <a:solidFill>
                  <a:srgbClr val="242424"/>
                </a:solidFill>
                <a:effectLst/>
                <a:latin typeface="Calibri" panose="020F0502020204030204" pitchFamily="34" charset="0"/>
              </a:rPr>
              <a:t>Hi Ed,</a:t>
            </a:r>
          </a:p>
          <a:p>
            <a:pPr marL="0" indent="0" algn="l">
              <a:buNone/>
            </a:pPr>
            <a:r>
              <a:rPr lang="en-US" sz="2400" b="0" i="0" dirty="0">
                <a:solidFill>
                  <a:srgbClr val="242424"/>
                </a:solidFill>
                <a:effectLst/>
                <a:latin typeface="Calibri" panose="020F0502020204030204" pitchFamily="34" charset="0"/>
              </a:rPr>
              <a:t>Just wanted to let you know that the PSM model has been a life saver. Every aspect of it, including having a clinical practice nurse and navigator to help with telephone messages/labs/documents, the nurse triage service helping with weekend calls and having a scribe to help with my notes, have made a tremendous difference to the way I practice medicine.</a:t>
            </a:r>
          </a:p>
          <a:p>
            <a:pPr marL="0" indent="0" algn="l">
              <a:buNone/>
            </a:pPr>
            <a:r>
              <a:rPr lang="en-US" sz="2400" b="0" i="0" dirty="0">
                <a:solidFill>
                  <a:srgbClr val="242424"/>
                </a:solidFill>
                <a:effectLst/>
                <a:latin typeface="Calibri" panose="020F0502020204030204" pitchFamily="34" charset="0"/>
              </a:rPr>
              <a:t>My work now is more enjoyable and less stressful. I’m able to finish my notes on time, my labs and documents are reviewed on time, patients get a call back without having to wait till the end of the day and I’m even able to do go through my schedule for the following week to do some pre-visit planning and charting.</a:t>
            </a:r>
          </a:p>
          <a:p>
            <a:pPr marL="0" indent="0" algn="l">
              <a:buNone/>
            </a:pPr>
            <a:r>
              <a:rPr lang="en-US" sz="2400" b="0" i="0" dirty="0">
                <a:solidFill>
                  <a:srgbClr val="242424"/>
                </a:solidFill>
                <a:effectLst/>
                <a:latin typeface="Calibri" panose="020F0502020204030204" pitchFamily="34" charset="0"/>
              </a:rPr>
              <a:t>I would not have been able to continue working here if it had not been for the support, I get from PSM. I feel like I got my life back!</a:t>
            </a:r>
          </a:p>
          <a:p>
            <a:endParaRPr lang="en-US" dirty="0"/>
          </a:p>
        </p:txBody>
      </p:sp>
    </p:spTree>
    <p:extLst>
      <p:ext uri="{BB962C8B-B14F-4D97-AF65-F5344CB8AC3E}">
        <p14:creationId xmlns:p14="http://schemas.microsoft.com/office/powerpoint/2010/main" val="3222611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18403717339BD4B8BBE4353D079BD50" ma:contentTypeVersion="8" ma:contentTypeDescription="Create a new document." ma:contentTypeScope="" ma:versionID="9e3c78f72741aa38d61eb36af64386d9">
  <xsd:schema xmlns:xsd="http://www.w3.org/2001/XMLSchema" xmlns:xs="http://www.w3.org/2001/XMLSchema" xmlns:p="http://schemas.microsoft.com/office/2006/metadata/properties" xmlns:ns3="7221f746-a5df-4b44-810b-f4f741104a6a" xmlns:ns4="7c5d01dd-7bb8-4277-a9e6-8e7813f5d630" targetNamespace="http://schemas.microsoft.com/office/2006/metadata/properties" ma:root="true" ma:fieldsID="d4d09c0fbd0454fc88e161e90fb05a0e" ns3:_="" ns4:_="">
    <xsd:import namespace="7221f746-a5df-4b44-810b-f4f741104a6a"/>
    <xsd:import namespace="7c5d01dd-7bb8-4277-a9e6-8e7813f5d630"/>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21f746-a5df-4b44-810b-f4f741104a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c5d01dd-7bb8-4277-a9e6-8e7813f5d63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0CA2CC-0229-43DB-90C9-8082381B23D9}">
  <ds:schemaRefs>
    <ds:schemaRef ds:uri="http://schemas.microsoft.com/office/infopath/2007/PartnerControls"/>
    <ds:schemaRef ds:uri="http://purl.org/dc/terms/"/>
    <ds:schemaRef ds:uri="http://schemas.microsoft.com/office/2006/documentManagement/types"/>
    <ds:schemaRef ds:uri="http://www.w3.org/XML/1998/namespace"/>
    <ds:schemaRef ds:uri="http://schemas.openxmlformats.org/package/2006/metadata/core-properties"/>
    <ds:schemaRef ds:uri="http://purl.org/dc/elements/1.1/"/>
    <ds:schemaRef ds:uri="7c5d01dd-7bb8-4277-a9e6-8e7813f5d630"/>
    <ds:schemaRef ds:uri="7221f746-a5df-4b44-810b-f4f741104a6a"/>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88AEF369-C561-4E09-AF4A-4A010AEA4E24}">
  <ds:schemaRefs>
    <ds:schemaRef ds:uri="http://schemas.microsoft.com/sharepoint/v3/contenttype/forms"/>
  </ds:schemaRefs>
</ds:datastoreItem>
</file>

<file path=customXml/itemProps3.xml><?xml version="1.0" encoding="utf-8"?>
<ds:datastoreItem xmlns:ds="http://schemas.openxmlformats.org/officeDocument/2006/customXml" ds:itemID="{869C439F-8990-4CA9-AD7F-8E55314710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21f746-a5df-4b44-810b-f4f741104a6a"/>
    <ds:schemaRef ds:uri="7c5d01dd-7bb8-4277-a9e6-8e7813f5d6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7191</TotalTime>
  <Words>1289</Words>
  <Application>Microsoft Office PowerPoint</Application>
  <PresentationFormat>Widescreen</PresentationFormat>
  <Paragraphs>94</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Segoe UI</vt:lpstr>
      <vt:lpstr>Office Theme</vt:lpstr>
      <vt:lpstr>PowerPoint Presentation</vt:lpstr>
      <vt:lpstr>A perfect storm</vt:lpstr>
      <vt:lpstr>We needed a new model of care</vt:lpstr>
      <vt:lpstr>Balancing priorities is challenging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Polidoro, Paulette</dc:creator>
  <cp:lastModifiedBy>Albert Charbonneau</cp:lastModifiedBy>
  <cp:revision>272</cp:revision>
  <cp:lastPrinted>2021-03-03T21:52:52Z</cp:lastPrinted>
  <dcterms:created xsi:type="dcterms:W3CDTF">2020-10-23T19:13:19Z</dcterms:created>
  <dcterms:modified xsi:type="dcterms:W3CDTF">2023-09-13T23:23:50Z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0x010100818403717339BD4B8BBE4353D079BD50</vt:lpwstr>
  </property>
</Properties>
</file>