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0.xml" ContentType="application/vnd.openxmlformats-officedocument.presentationml.tags+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21.xml" ContentType="application/vnd.openxmlformats-officedocument.presentationml.tags+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19"/>
  </p:notesMasterIdLst>
  <p:sldIdLst>
    <p:sldId id="256" r:id="rId8"/>
    <p:sldId id="1577" r:id="rId9"/>
    <p:sldId id="1586" r:id="rId10"/>
    <p:sldId id="297" r:id="rId11"/>
    <p:sldId id="307" r:id="rId12"/>
    <p:sldId id="318" r:id="rId13"/>
    <p:sldId id="300" r:id="rId14"/>
    <p:sldId id="262" r:id="rId15"/>
    <p:sldId id="330" r:id="rId16"/>
    <p:sldId id="1595" r:id="rId17"/>
    <p:sldId id="161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mber Boehm" initials="ab" lastIdx="25" clrIdx="0">
    <p:extLst>
      <p:ext uri="{19B8F6BF-5375-455C-9EA6-DF929625EA0E}">
        <p15:presenceInfo xmlns:p15="http://schemas.microsoft.com/office/powerpoint/2012/main" userId="Amber Boehm" providerId="None"/>
      </p:ext>
    </p:extLst>
  </p:cmAuthor>
  <p:cmAuthor id="3" name="Taylor Ryan" initials="TR" lastIdx="14" clrIdx="1">
    <p:extLst>
      <p:ext uri="{19B8F6BF-5375-455C-9EA6-DF929625EA0E}">
        <p15:presenceInfo xmlns:p15="http://schemas.microsoft.com/office/powerpoint/2012/main" userId="Taylor Ryan" providerId="None"/>
      </p:ext>
    </p:extLst>
  </p:cmAuthor>
  <p:cmAuthor id="4" name="Wilkinson, Kaley" initials="WK" lastIdx="3" clrIdx="2">
    <p:extLst>
      <p:ext uri="{19B8F6BF-5375-455C-9EA6-DF929625EA0E}">
        <p15:presenceInfo xmlns:p15="http://schemas.microsoft.com/office/powerpoint/2012/main" userId="Wilkinson, Kaley" providerId="None"/>
      </p:ext>
    </p:extLst>
  </p:cmAuthor>
  <p:cmAuthor id="5" name="David Keyt" initials="DK" lastIdx="1" clrIdx="3">
    <p:extLst>
      <p:ext uri="{19B8F6BF-5375-455C-9EA6-DF929625EA0E}">
        <p15:presenceInfo xmlns:p15="http://schemas.microsoft.com/office/powerpoint/2012/main" userId="David Keyt" providerId="None"/>
      </p:ext>
    </p:extLst>
  </p:cmAuthor>
  <p:cmAuthor id="6" name="Zieg, David" initials="ZD" lastIdx="6" clrIdx="4">
    <p:extLst>
      <p:ext uri="{19B8F6BF-5375-455C-9EA6-DF929625EA0E}">
        <p15:presenceInfo xmlns:p15="http://schemas.microsoft.com/office/powerpoint/2012/main" userId="Zieg, Davi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000000"/>
    <a:srgbClr val="939598"/>
    <a:srgbClr val="009DE0"/>
    <a:srgbClr val="E6E7E8"/>
    <a:srgbClr val="86D3E4"/>
    <a:srgbClr val="00B0D3"/>
    <a:srgbClr val="0080B2"/>
    <a:srgbClr val="5257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272F81-4385-4EFC-9088-3E4B5D2B9E2B}" v="14" dt="2023-09-06T12:05:15.775"/>
  </p1510:revLst>
</p1510:revInfo>
</file>

<file path=ppt/tableStyles.xml><?xml version="1.0" encoding="utf-8"?>
<a:tblStyleLst xmlns:a="http://schemas.openxmlformats.org/drawingml/2006/main" def="{5C22544A-7EE6-4342-B048-85BDC9FD1C3A}">
  <a:tblStyle styleId="{C1A551C0-2020-AC11-E31C-3E2CE23E2CE2}" styleName="Mercer 2020 Brand Table">
    <a:wholeTbl>
      <a:tcTxStyle>
        <a:fontRef idx="minor">
          <a:prstClr val="black"/>
        </a:fontRef>
        <a:schemeClr val="dk1"/>
      </a:tcTxStyle>
      <a:tcStyle>
        <a:tcBdr>
          <a:left>
            <a:ln w="12700" cmpd="sng">
              <a:noFill/>
            </a:ln>
          </a:left>
          <a:right>
            <a:ln w="12700" cmpd="sng">
              <a:noFill/>
            </a:ln>
          </a:right>
          <a:top>
            <a:ln w="12700" cmpd="sng">
              <a:noFill/>
            </a:ln>
          </a:top>
          <a:bottom>
            <a:ln w="12700" cmpd="sng">
              <a:noFill/>
            </a:ln>
          </a:bottom>
          <a:insideH>
            <a:ln w="12700" cmpd="sng">
              <a:solidFill>
                <a:schemeClr val="lt1"/>
              </a:solidFill>
            </a:ln>
          </a:insideH>
          <a:insideV>
            <a:ln w="12700" cmpd="sng">
              <a:noFill/>
            </a:ln>
          </a:insideV>
        </a:tcBdr>
        <a:fill>
          <a:solidFill>
            <a:schemeClr val="lt1">
              <a:tint val="100000"/>
            </a:schemeClr>
          </a:solidFill>
        </a:fill>
      </a:tcStyle>
    </a:wholeTbl>
    <a:band1H>
      <a:tcStyle>
        <a:tcBdr/>
        <a:fill>
          <a:solidFill>
            <a:schemeClr val="lt2">
              <a:tint val="60000"/>
            </a:schemeClr>
          </a:solidFill>
        </a:fill>
      </a:tcStyle>
    </a:band1H>
    <a:band2H>
      <a:tcStyle>
        <a:tcBdr/>
      </a:tcStyle>
    </a:band2H>
    <a:band1V>
      <a:tcStyle>
        <a:tcBdr/>
        <a:fill>
          <a:solidFill>
            <a:schemeClr val="lt2">
              <a:tint val="60000"/>
            </a:schemeClr>
          </a:solidFill>
        </a:fill>
      </a:tcStyle>
    </a:band1V>
    <a:band2V>
      <a:tcStyle>
        <a:tcBdr/>
      </a:tcStyle>
    </a:band2V>
    <a:lastCol>
      <a:tcTxStyle>
        <a:fontRef idx="minor">
          <a:prstClr val="black"/>
        </a:fontRef>
        <a:schemeClr val="bg1"/>
      </a:tcTxStyle>
      <a:tcStyle>
        <a:tcBdr/>
        <a:fill>
          <a:solidFill>
            <a:schemeClr val="accent1">
              <a:tint val="100000"/>
            </a:schemeClr>
          </a:solidFill>
        </a:fill>
      </a:tcStyle>
    </a:lastCol>
    <a:firstCol>
      <a:tcTxStyle>
        <a:fontRef idx="minor">
          <a:prstClr val="black"/>
        </a:fontRef>
        <a:schemeClr val="bg1"/>
      </a:tcTxStyle>
      <a:tcStyle>
        <a:tcBdr/>
        <a:fill>
          <a:solidFill>
            <a:schemeClr val="accent1"/>
          </a:solidFill>
        </a:fill>
      </a:tcStyle>
    </a:firstCol>
    <a:lastRow>
      <a:tcTxStyle>
        <a:fontRef idx="minor">
          <a:prstClr val="black"/>
        </a:fontRef>
        <a:schemeClr val="bg1"/>
      </a:tcTxStyle>
      <a:tcStyle>
        <a:tcBdr/>
        <a:fill>
          <a:solidFill>
            <a:schemeClr val="tx2">
              <a:tint val="100000"/>
            </a:schemeClr>
          </a:solidFill>
        </a:fill>
      </a:tcStyle>
    </a:lastRow>
    <a:firstRow>
      <a:tcTxStyle>
        <a:fontRef idx="minor">
          <a:prstClr val="black"/>
        </a:fontRef>
        <a:schemeClr val="bg1"/>
      </a:tcTxStyle>
      <a:tcStyle>
        <a:tcBdr/>
        <a:fill>
          <a:solidFill>
            <a:schemeClr val="dk1"/>
          </a:solidFill>
        </a:fill>
      </a:tcStyle>
    </a:firstRow>
  </a:tblStyle>
  <a:tblStyle styleId="{BA112003-2020-AC11-E31C-3E2CE23E2CE2}" styleName="Mercer 2020 Ballroom Table">
    <a:wholeTbl>
      <a:tcTxStyle>
        <a:fontRef idx="minor">
          <a:prstClr val="black"/>
        </a:fontRef>
        <a:schemeClr val="dk1"/>
      </a:tcTxStyle>
      <a:tcStyle>
        <a:tcBdr>
          <a:left>
            <a:ln w="12700" cmpd="sng">
              <a:noFill/>
            </a:ln>
          </a:left>
          <a:right>
            <a:ln w="12700" cmpd="sng">
              <a:noFill/>
            </a:ln>
          </a:right>
          <a:top>
            <a:ln w="12700" cmpd="sng">
              <a:noFill/>
            </a:ln>
          </a:top>
          <a:bottom>
            <a:ln w="12700" cmpd="sng">
              <a:noFill/>
            </a:ln>
          </a:bottom>
          <a:insideH>
            <a:ln w="12700" cmpd="sng">
              <a:solidFill>
                <a:schemeClr val="lt1"/>
              </a:solidFill>
            </a:ln>
          </a:insideH>
          <a:insideV>
            <a:ln w="12700" cmpd="sng">
              <a:noFill/>
            </a:ln>
          </a:insideV>
        </a:tcBdr>
        <a:fill>
          <a:solidFill>
            <a:schemeClr val="lt1">
              <a:tint val="100000"/>
            </a:schemeClr>
          </a:solidFill>
        </a:fill>
      </a:tcStyle>
    </a:wholeTbl>
    <a:band1H>
      <a:tcStyle>
        <a:tcBdr/>
        <a:fill>
          <a:solidFill>
            <a:schemeClr val="lt2">
              <a:tint val="60000"/>
            </a:schemeClr>
          </a:solidFill>
        </a:fill>
      </a:tcStyle>
    </a:band1H>
    <a:band2H>
      <a:tcStyle>
        <a:tcBdr/>
      </a:tcStyle>
    </a:band2H>
    <a:band1V>
      <a:tcStyle>
        <a:tcBdr/>
        <a:fill>
          <a:solidFill>
            <a:schemeClr val="lt2">
              <a:tint val="60000"/>
            </a:schemeClr>
          </a:solidFill>
        </a:fill>
      </a:tcStyle>
    </a:band1V>
    <a:band2V>
      <a:tcStyle>
        <a:tcBdr/>
      </a:tcStyle>
    </a:band2V>
    <a:lastCol>
      <a:tcTxStyle>
        <a:fontRef idx="minor">
          <a:prstClr val="black"/>
        </a:fontRef>
        <a:schemeClr val="bg1"/>
      </a:tcTxStyle>
      <a:tcStyle>
        <a:tcBdr/>
        <a:fill>
          <a:solidFill>
            <a:schemeClr val="accent1">
              <a:tint val="100000"/>
            </a:schemeClr>
          </a:solidFill>
        </a:fill>
      </a:tcStyle>
    </a:lastCol>
    <a:firstCol>
      <a:tcTxStyle>
        <a:fontRef idx="minor">
          <a:prstClr val="black"/>
        </a:fontRef>
        <a:schemeClr val="bg1"/>
      </a:tcTxStyle>
      <a:tcStyle>
        <a:tcBdr/>
        <a:fill>
          <a:solidFill>
            <a:schemeClr val="accent1"/>
          </a:solidFill>
        </a:fill>
      </a:tcStyle>
    </a:firstCol>
    <a:lastRow>
      <a:tcTxStyle>
        <a:fontRef idx="minor">
          <a:prstClr val="black"/>
        </a:fontRef>
        <a:schemeClr val="bg1"/>
      </a:tcTxStyle>
      <a:tcStyle>
        <a:tcBdr/>
        <a:fill>
          <a:solidFill>
            <a:schemeClr val="tx2">
              <a:tint val="100000"/>
            </a:schemeClr>
          </a:solidFill>
        </a:fill>
      </a:tcStyle>
    </a:lastRow>
    <a:firstRow>
      <a:tcTxStyle>
        <a:fontRef idx="minor">
          <a:prstClr val="black"/>
        </a:fontRef>
        <a:schemeClr val="bg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41" autoAdjust="0"/>
    <p:restoredTop sz="85930" autoAdjust="0"/>
  </p:normalViewPr>
  <p:slideViewPr>
    <p:cSldViewPr snapToGrid="0" showGuides="1">
      <p:cViewPr varScale="1">
        <p:scale>
          <a:sx n="74" d="100"/>
          <a:sy n="74" d="100"/>
        </p:scale>
        <p:origin x="1238" y="58"/>
      </p:cViewPr>
      <p:guideLst>
        <p:guide orient="horz" pos="2160"/>
        <p:guide pos="3840"/>
      </p:guideLst>
    </p:cSldViewPr>
  </p:slideViewPr>
  <p:notesTextViewPr>
    <p:cViewPr>
      <p:scale>
        <a:sx n="1" d="1"/>
        <a:sy n="1" d="1"/>
      </p:scale>
      <p:origin x="0" y="0"/>
    </p:cViewPr>
  </p:notesTextViewPr>
  <p:sorterViewPr>
    <p:cViewPr>
      <p:scale>
        <a:sx n="100" d="100"/>
        <a:sy n="100" d="100"/>
      </p:scale>
      <p:origin x="0" y="-10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849473361284384"/>
          <c:y val="0"/>
          <c:w val="0.57873000813734388"/>
          <c:h val="0.92862034497428425"/>
        </c:manualLayout>
      </c:layout>
      <c:barChart>
        <c:barDir val="bar"/>
        <c:grouping val="stacked"/>
        <c:varyColors val="0"/>
        <c:ser>
          <c:idx val="0"/>
          <c:order val="0"/>
          <c:tx>
            <c:strRef>
              <c:f>Sheet1!$B$1</c:f>
              <c:strCache>
                <c:ptCount val="1"/>
                <c:pt idx="0">
                  <c:v>Currently use strategy </c:v>
                </c:pt>
              </c:strCache>
            </c:strRef>
          </c:tx>
          <c:spPr>
            <a:solidFill>
              <a:schemeClr val="accent3"/>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smtId="4294967295">
                      <a:solidFill>
                        <a:schemeClr val="bg1"/>
                      </a:solidFill>
                      <a:latin typeface="+mn-lt"/>
                      <a:ea typeface="+mn-ea"/>
                      <a:cs typeface="Arial" panose="020B0604020202020204" pitchFamily="34" charset="0"/>
                    </a:defRPr>
                  </a:pPr>
                  <a:endParaRPr lang="en-US"/>
                </a:p>
              </c:txPr>
              <c:dLblPos val="inEnd"/>
              <c:showLegendKey val="1"/>
              <c:showVal val="1"/>
              <c:showCatName val="0"/>
              <c:showSerName val="0"/>
              <c:showPercent val="0"/>
              <c:showBubbleSize val="0"/>
              <c:extLst>
                <c:ext xmlns:c16="http://schemas.microsoft.com/office/drawing/2014/chart" uri="{C3380CC4-5D6E-409C-BE32-E72D297353CC}">
                  <c16:uniqueId val="{00000002-86C9-644A-A7AC-17D171B5D2F7}"/>
                </c:ext>
              </c:extLst>
            </c:dLbl>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smtId="4294967295">
                      <a:solidFill>
                        <a:schemeClr val="bg1"/>
                      </a:solidFill>
                      <a:latin typeface="+mn-lt"/>
                      <a:ea typeface="+mn-ea"/>
                      <a:cs typeface="Arial" panose="020B0604020202020204" pitchFamily="34" charset="0"/>
                    </a:defRPr>
                  </a:pPr>
                  <a:endParaRPr lang="en-US"/>
                </a:p>
              </c:txPr>
              <c:dLblPos val="inEnd"/>
              <c:showLegendKey val="1"/>
              <c:showVal val="1"/>
              <c:showCatName val="0"/>
              <c:showSerName val="0"/>
              <c:showPercent val="0"/>
              <c:showBubbleSize val="0"/>
              <c:extLst>
                <c:ext xmlns:c16="http://schemas.microsoft.com/office/drawing/2014/chart" uri="{C3380CC4-5D6E-409C-BE32-E72D297353CC}">
                  <c16:uniqueId val="{00000003-86C9-644A-A7AC-17D171B5D2F7}"/>
                </c:ext>
              </c:extLst>
            </c:dLbl>
            <c:dLbl>
              <c:idx val="2"/>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smtId="4294967295">
                      <a:solidFill>
                        <a:schemeClr val="bg1"/>
                      </a:solidFill>
                      <a:latin typeface="+mn-lt"/>
                      <a:ea typeface="+mn-ea"/>
                      <a:cs typeface="Arial" panose="020B0604020202020204" pitchFamily="34" charset="0"/>
                    </a:defRPr>
                  </a:pPr>
                  <a:endParaRPr lang="en-US"/>
                </a:p>
              </c:txPr>
              <c:dLblPos val="inEnd"/>
              <c:showLegendKey val="1"/>
              <c:showVal val="1"/>
              <c:showCatName val="0"/>
              <c:showSerName val="0"/>
              <c:showPercent val="0"/>
              <c:showBubbleSize val="0"/>
              <c:extLst>
                <c:ext xmlns:c16="http://schemas.microsoft.com/office/drawing/2014/chart" uri="{C3380CC4-5D6E-409C-BE32-E72D297353CC}">
                  <c16:uniqueId val="{00000004-86C9-644A-A7AC-17D171B5D2F7}"/>
                </c:ext>
              </c:extLst>
            </c:dLbl>
            <c:dLbl>
              <c:idx val="3"/>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smtId="4294967295">
                      <a:solidFill>
                        <a:schemeClr val="bg1"/>
                      </a:solidFill>
                      <a:latin typeface="+mn-lt"/>
                      <a:ea typeface="+mn-ea"/>
                      <a:cs typeface="Arial" panose="020B0604020202020204" pitchFamily="34" charset="0"/>
                    </a:defRPr>
                  </a:pPr>
                  <a:endParaRPr lang="en-US"/>
                </a:p>
              </c:txPr>
              <c:dLblPos val="inEnd"/>
              <c:showLegendKey val="1"/>
              <c:showVal val="1"/>
              <c:showCatName val="0"/>
              <c:showSerName val="0"/>
              <c:showPercent val="0"/>
              <c:showBubbleSize val="0"/>
              <c:extLst>
                <c:ext xmlns:c16="http://schemas.microsoft.com/office/drawing/2014/chart" uri="{C3380CC4-5D6E-409C-BE32-E72D297353CC}">
                  <c16:uniqueId val="{00000005-86C9-644A-A7AC-17D171B5D2F7}"/>
                </c:ext>
              </c:extLst>
            </c:dLbl>
            <c:dLbl>
              <c:idx val="4"/>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smtId="4294967295">
                      <a:solidFill>
                        <a:schemeClr val="bg1"/>
                      </a:solidFill>
                      <a:latin typeface="+mn-lt"/>
                      <a:ea typeface="+mn-ea"/>
                      <a:cs typeface="Arial" panose="020B0604020202020204" pitchFamily="34" charset="0"/>
                    </a:defRPr>
                  </a:pPr>
                  <a:endParaRPr lang="en-US"/>
                </a:p>
              </c:txPr>
              <c:dLblPos val="inEnd"/>
              <c:showLegendKey val="1"/>
              <c:showVal val="1"/>
              <c:showCatName val="0"/>
              <c:showSerName val="0"/>
              <c:showPercent val="0"/>
              <c:showBubbleSize val="0"/>
              <c:extLst>
                <c:ext xmlns:c16="http://schemas.microsoft.com/office/drawing/2014/chart" uri="{C3380CC4-5D6E-409C-BE32-E72D297353CC}">
                  <c16:uniqueId val="{00000006-86C9-644A-A7AC-17D171B5D2F7}"/>
                </c:ext>
              </c:extLst>
            </c:dLbl>
            <c:dLbl>
              <c:idx val="5"/>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smtId="4294967295">
                      <a:solidFill>
                        <a:schemeClr val="bg1"/>
                      </a:solidFill>
                      <a:latin typeface="+mn-lt"/>
                      <a:ea typeface="+mn-ea"/>
                      <a:cs typeface="Arial" panose="020B0604020202020204" pitchFamily="34" charset="0"/>
                    </a:defRPr>
                  </a:pPr>
                  <a:endParaRPr lang="en-US"/>
                </a:p>
              </c:txPr>
              <c:dLblPos val="inEnd"/>
              <c:showLegendKey val="1"/>
              <c:showVal val="1"/>
              <c:showCatName val="0"/>
              <c:showSerName val="0"/>
              <c:showPercent val="0"/>
              <c:showBubbleSize val="0"/>
              <c:extLst>
                <c:ext xmlns:c16="http://schemas.microsoft.com/office/drawing/2014/chart" uri="{C3380CC4-5D6E-409C-BE32-E72D297353CC}">
                  <c16:uniqueId val="{00000007-86C9-644A-A7AC-17D171B5D2F7}"/>
                </c:ext>
              </c:extLst>
            </c:dLbl>
            <c:dLbl>
              <c:idx val="6"/>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smtId="4294967295">
                      <a:solidFill>
                        <a:schemeClr val="bg1"/>
                      </a:solidFill>
                      <a:latin typeface="+mn-lt"/>
                      <a:ea typeface="+mn-ea"/>
                      <a:cs typeface="Arial" panose="020B0604020202020204" pitchFamily="34" charset="0"/>
                    </a:defRPr>
                  </a:pPr>
                  <a:endParaRPr lang="en-US"/>
                </a:p>
              </c:txPr>
              <c:dLblPos val="inEnd"/>
              <c:showLegendKey val="1"/>
              <c:showVal val="1"/>
              <c:showCatName val="0"/>
              <c:showSerName val="0"/>
              <c:showPercent val="0"/>
              <c:showBubbleSize val="0"/>
              <c:extLst>
                <c:ext xmlns:c16="http://schemas.microsoft.com/office/drawing/2014/chart" uri="{C3380CC4-5D6E-409C-BE32-E72D297353CC}">
                  <c16:uniqueId val="{00000008-86C9-644A-A7AC-17D171B5D2F7}"/>
                </c:ext>
              </c:extLst>
            </c:dLbl>
            <c:dLbl>
              <c:idx val="7"/>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smtId="4294967295">
                      <a:solidFill>
                        <a:schemeClr val="bg1"/>
                      </a:solidFill>
                      <a:latin typeface="+mn-lt"/>
                      <a:ea typeface="+mn-ea"/>
                      <a:cs typeface="Arial" panose="020B0604020202020204" pitchFamily="34" charset="0"/>
                    </a:defRPr>
                  </a:pPr>
                  <a:endParaRPr lang="en-US"/>
                </a:p>
              </c:txPr>
              <c:dLblPos val="inEnd"/>
              <c:showLegendKey val="1"/>
              <c:showVal val="1"/>
              <c:showCatName val="0"/>
              <c:showSerName val="0"/>
              <c:showPercent val="0"/>
              <c:showBubbleSize val="0"/>
              <c:extLst>
                <c:ext xmlns:c16="http://schemas.microsoft.com/office/drawing/2014/chart" uri="{C3380CC4-5D6E-409C-BE32-E72D297353CC}">
                  <c16:uniqueId val="{00000009-86C9-644A-A7AC-17D171B5D2F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smtId="4294967295">
                    <a:solidFill>
                      <a:schemeClr val="bg1"/>
                    </a:solidFill>
                    <a:latin typeface="+mn-lt"/>
                    <a:ea typeface="+mn-ea"/>
                    <a:cs typeface="Arial" panose="020B0604020202020204" pitchFamily="34" charset="0"/>
                  </a:defRPr>
                </a:pPr>
                <a:endParaRPr lang="en-US"/>
              </a:p>
            </c:txPr>
            <c:dLblPos val="inEnd"/>
            <c:showLegendKey val="1"/>
            <c:showVal val="1"/>
            <c:showCatName val="0"/>
            <c:showSerName val="0"/>
            <c:showPercent val="0"/>
            <c:showBubbleSize val="0"/>
            <c:showLeaderLines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Sheet1!$A$2:$A$9</c:f>
              <c:strCache>
                <c:ptCount val="8"/>
                <c:pt idx="0">
                  <c:v>Programs aimed at enhancing the management 
of specific health conditions</c:v>
                </c:pt>
                <c:pt idx="1">
                  <c:v>Focused actions to manage the cost of specialty prescription drugs</c:v>
                </c:pt>
                <c:pt idx="2">
                  <c:v>Greater focus on virtual care offerings, beyond standard telemedicine</c:v>
                </c:pt>
                <c:pt idx="3">
                  <c:v>Steering members to quality care with a navigation or 
advocacy service (beyond health plan’s standard service)</c:v>
                </c:pt>
                <c:pt idx="4">
                  <c:v>Steering members to quality, high-value care via 
high-performance networks, centers of excellence, etc.</c:v>
                </c:pt>
                <c:pt idx="5">
                  <c:v>Enhanced clinical management model 
(above the health plan’s standard model)</c:v>
                </c:pt>
                <c:pt idx="6">
                  <c:v>Limiting plan coverage to in-network care only 
(in at least one plan)</c:v>
                </c:pt>
                <c:pt idx="7">
                  <c:v>Strategies focused on utilization of high-quality primary care 
(e.g., advanced primary care)</c:v>
                </c:pt>
              </c:strCache>
            </c:strRef>
          </c:cat>
          <c:val>
            <c:numRef>
              <c:f>Sheet1!$B$2:$B$9</c:f>
              <c:numCache>
                <c:formatCode>0%</c:formatCode>
                <c:ptCount val="8"/>
                <c:pt idx="0">
                  <c:v>0.49</c:v>
                </c:pt>
                <c:pt idx="1">
                  <c:v>0.48</c:v>
                </c:pt>
                <c:pt idx="2">
                  <c:v>0.3</c:v>
                </c:pt>
                <c:pt idx="3">
                  <c:v>0.28000000000000003</c:v>
                </c:pt>
                <c:pt idx="4">
                  <c:v>0.21</c:v>
                </c:pt>
                <c:pt idx="5">
                  <c:v>0.2</c:v>
                </c:pt>
                <c:pt idx="6">
                  <c:v>0.2</c:v>
                </c:pt>
                <c:pt idx="7">
                  <c:v>0.19</c:v>
                </c:pt>
              </c:numCache>
            </c:numRef>
          </c:val>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6="http://schemas.microsoft.com/office/drawing/2014/chart" uri="{C3380CC4-5D6E-409C-BE32-E72D297353CC}">
              <c16:uniqueId val="{0000000B-86C9-644A-A7AC-17D171B5D2F7}"/>
            </c:ext>
          </c:extLst>
        </c:ser>
        <c:ser>
          <c:idx val="1"/>
          <c:order val="1"/>
          <c:tx>
            <c:strRef>
              <c:f>Sheet1!$C$1</c:f>
              <c:strCache>
                <c:ptCount val="1"/>
                <c:pt idx="0">
                  <c:v>Seriously considering implementing within 2 years</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smtId="4294967295">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Programs aimed at enhancing the management 
of specific health conditions</c:v>
                </c:pt>
                <c:pt idx="1">
                  <c:v>Focused actions to manage the cost of specialty prescription drugs</c:v>
                </c:pt>
                <c:pt idx="2">
                  <c:v>Greater focus on virtual care offerings, beyond standard telemedicine</c:v>
                </c:pt>
                <c:pt idx="3">
                  <c:v>Steering members to quality care with a navigation or 
advocacy service (beyond health plan’s standard service)</c:v>
                </c:pt>
                <c:pt idx="4">
                  <c:v>Steering members to quality, high-value care via 
high-performance networks, centers of excellence, etc.</c:v>
                </c:pt>
                <c:pt idx="5">
                  <c:v>Enhanced clinical management model 
(above the health plan’s standard model)</c:v>
                </c:pt>
                <c:pt idx="6">
                  <c:v>Limiting plan coverage to in-network care only 
(in at least one plan)</c:v>
                </c:pt>
                <c:pt idx="7">
                  <c:v>Strategies focused on utilization of high-quality primary care 
(e.g., advanced primary care)</c:v>
                </c:pt>
              </c:strCache>
            </c:strRef>
          </c:cat>
          <c:val>
            <c:numRef>
              <c:f>Sheet1!$C$2:$C$9</c:f>
              <c:numCache>
                <c:formatCode>0%</c:formatCode>
                <c:ptCount val="8"/>
                <c:pt idx="0">
                  <c:v>0.36</c:v>
                </c:pt>
                <c:pt idx="1">
                  <c:v>0.35</c:v>
                </c:pt>
                <c:pt idx="2">
                  <c:v>0.33</c:v>
                </c:pt>
                <c:pt idx="3">
                  <c:v>0.2</c:v>
                </c:pt>
                <c:pt idx="4">
                  <c:v>0.22</c:v>
                </c:pt>
                <c:pt idx="5">
                  <c:v>0.22</c:v>
                </c:pt>
                <c:pt idx="6">
                  <c:v>0.05</c:v>
                </c:pt>
                <c:pt idx="7">
                  <c:v>0.25</c:v>
                </c:pt>
              </c:numCache>
            </c:numRef>
          </c:val>
          <c:extLst>
            <c:ext xmlns:c16="http://schemas.microsoft.com/office/drawing/2014/chart" uri="{C3380CC4-5D6E-409C-BE32-E72D297353CC}">
              <c16:uniqueId val="{0000000C-86C9-644A-A7AC-17D171B5D2F7}"/>
            </c:ext>
          </c:extLst>
        </c:ser>
        <c:dLbls>
          <c:showLegendKey val="0"/>
          <c:showVal val="0"/>
          <c:showCatName val="0"/>
          <c:showSerName val="0"/>
          <c:showPercent val="0"/>
          <c:showBubbleSize val="0"/>
        </c:dLbls>
        <c:gapWidth val="52"/>
        <c:overlap val="100"/>
        <c:axId val="596150600"/>
        <c:axId val="596144696"/>
      </c:barChart>
      <c:catAx>
        <c:axId val="596150600"/>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r">
              <a:defRPr sz="1200" b="0" i="0" u="none" strike="noStrike" kern="1200" baseline="0" smtId="4294967295">
                <a:solidFill>
                  <a:schemeClr val="tx1"/>
                </a:solidFill>
                <a:latin typeface="Arial" panose="020B0604020202020204" pitchFamily="34" charset="0"/>
                <a:ea typeface="+mn-ea"/>
                <a:cs typeface="Arial" panose="020B0604020202020204" pitchFamily="34" charset="0"/>
              </a:defRPr>
            </a:pPr>
            <a:endParaRPr lang="en-US"/>
          </a:p>
        </c:txPr>
        <c:crossAx val="596144696"/>
        <c:crosses val="autoZero"/>
        <c:auto val="0"/>
        <c:lblAlgn val="ctr"/>
        <c:lblOffset val="0"/>
        <c:noMultiLvlLbl val="0"/>
      </c:catAx>
      <c:valAx>
        <c:axId val="596144696"/>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smtId="4294967295">
                <a:solidFill>
                  <a:schemeClr val="tx1"/>
                </a:solidFill>
                <a:latin typeface="Arial" panose="020B0604020202020204" pitchFamily="34" charset="0"/>
                <a:ea typeface="+mn-ea"/>
                <a:cs typeface="Arial" panose="020B0604020202020204" pitchFamily="34" charset="0"/>
              </a:defRPr>
            </a:pPr>
            <a:endParaRPr lang="en-US"/>
          </a:p>
        </c:txPr>
        <c:crossAx val="596150600"/>
        <c:crosses val="autoZero"/>
        <c:crossBetween val="between"/>
      </c:valAx>
      <c:spPr>
        <a:noFill/>
        <a:ln>
          <a:noFill/>
        </a:ln>
        <a:effectLst/>
      </c:spPr>
    </c:plotArea>
    <c:legend>
      <c:legendPos val="b"/>
      <c:layout>
        <c:manualLayout>
          <c:xMode val="edge"/>
          <c:yMode val="edge"/>
          <c:x val="0.39012433104952787"/>
          <c:y val="0.92577294092825546"/>
          <c:w val="0.53143956437263529"/>
          <c:h val="7.42271336114807E-2"/>
        </c:manualLayout>
      </c:layout>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mtId="4294967295">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04B-4BAA-B1AD-008B1481841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04B-4BAA-B1AD-008B1481841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04B-4BAA-B1AD-008B1481841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04B-4BAA-B1AD-008B1481841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04B-4BAA-B1AD-008B1481841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04B-4BAA-B1AD-008B14818419}"/>
              </c:ext>
            </c:extLst>
          </c:dPt>
          <c:cat>
            <c:strRef>
              <c:f>Sheet1!$A$2:$A$7</c:f>
              <c:strCache>
                <c:ptCount val="6"/>
                <c:pt idx="0">
                  <c:v>1st Qtr</c:v>
                </c:pt>
                <c:pt idx="1">
                  <c:v>2nd Qtr</c:v>
                </c:pt>
                <c:pt idx="2">
                  <c:v>3rd Qtr</c:v>
                </c:pt>
                <c:pt idx="3">
                  <c:v>4th Qtr</c:v>
                </c:pt>
                <c:pt idx="4">
                  <c:v>3rd Qtr</c:v>
                </c:pt>
                <c:pt idx="5">
                  <c:v>4th Qtr</c:v>
                </c:pt>
              </c:strCache>
            </c:strRef>
          </c:cat>
          <c:val>
            <c:numRef>
              <c:f>Sheet1!$B$2:$B$7</c:f>
              <c:numCache>
                <c:formatCode>General</c:formatCode>
                <c:ptCount val="6"/>
                <c:pt idx="0">
                  <c:v>16.666666666666668</c:v>
                </c:pt>
                <c:pt idx="1">
                  <c:v>16.666666666666668</c:v>
                </c:pt>
                <c:pt idx="2">
                  <c:v>16.666666666666668</c:v>
                </c:pt>
                <c:pt idx="3">
                  <c:v>16.666666666666668</c:v>
                </c:pt>
                <c:pt idx="4">
                  <c:v>16.666666666666668</c:v>
                </c:pt>
                <c:pt idx="5">
                  <c:v>16.666666666666668</c:v>
                </c:pt>
              </c:numCache>
            </c:numRef>
          </c:val>
          <c:extLst>
            <c:ext xmlns:c16="http://schemas.microsoft.com/office/drawing/2014/chart" uri="{C3380CC4-5D6E-409C-BE32-E72D297353CC}">
              <c16:uniqueId val="{0000000C-C04B-4BAA-B1AD-008B1481841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2F8-4F8E-9382-6BEB8821CE4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2F8-4F8E-9382-6BEB8821CE4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2F8-4F8E-9382-6BEB8821CE4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2F8-4F8E-9382-6BEB8821CE4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2F8-4F8E-9382-6BEB8821CE4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2F8-4F8E-9382-6BEB8821CE44}"/>
              </c:ext>
            </c:extLst>
          </c:dPt>
          <c:cat>
            <c:strRef>
              <c:f>Sheet1!$A$2:$A$7</c:f>
              <c:strCache>
                <c:ptCount val="6"/>
                <c:pt idx="0">
                  <c:v>1st Qtr</c:v>
                </c:pt>
                <c:pt idx="1">
                  <c:v>2nd Qtr</c:v>
                </c:pt>
                <c:pt idx="2">
                  <c:v>3rd Qtr</c:v>
                </c:pt>
                <c:pt idx="3">
                  <c:v>4th Qtr</c:v>
                </c:pt>
                <c:pt idx="4">
                  <c:v>3rd Qtr</c:v>
                </c:pt>
                <c:pt idx="5">
                  <c:v>4th Qtr</c:v>
                </c:pt>
              </c:strCache>
            </c:strRef>
          </c:cat>
          <c:val>
            <c:numRef>
              <c:f>Sheet1!$B$2:$B$7</c:f>
              <c:numCache>
                <c:formatCode>General</c:formatCode>
                <c:ptCount val="6"/>
                <c:pt idx="0">
                  <c:v>16.666666666666668</c:v>
                </c:pt>
                <c:pt idx="1">
                  <c:v>16.666666666666668</c:v>
                </c:pt>
                <c:pt idx="2">
                  <c:v>16.666666666666668</c:v>
                </c:pt>
                <c:pt idx="3">
                  <c:v>16.666666666666668</c:v>
                </c:pt>
                <c:pt idx="4">
                  <c:v>16.666666666666668</c:v>
                </c:pt>
                <c:pt idx="5">
                  <c:v>16.666666666666668</c:v>
                </c:pt>
              </c:numCache>
            </c:numRef>
          </c:val>
          <c:extLst>
            <c:ext xmlns:c16="http://schemas.microsoft.com/office/drawing/2014/chart" uri="{C3380CC4-5D6E-409C-BE32-E72D297353CC}">
              <c16:uniqueId val="{0000000C-62F8-4F8E-9382-6BEB8821CE4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764927381638853E-2"/>
          <c:y val="0"/>
          <c:w val="0.47155440120565434"/>
          <c:h val="0.6980798728622537"/>
        </c:manualLayout>
      </c:layout>
      <c:doughnutChart>
        <c:varyColors val="1"/>
        <c:ser>
          <c:idx val="0"/>
          <c:order val="0"/>
          <c:tx>
            <c:strRef>
              <c:f>Sheet1!$B$1</c:f>
              <c:strCache>
                <c:ptCount val="1"/>
                <c:pt idx="0">
                  <c:v>Column1</c:v>
                </c:pt>
              </c:strCache>
            </c:strRef>
          </c:tx>
          <c:spPr>
            <a:ln>
              <a:noFill/>
            </a:ln>
          </c:spPr>
          <c:dPt>
            <c:idx val="0"/>
            <c:bubble3D val="0"/>
            <c:spPr>
              <a:solidFill>
                <a:schemeClr val="accent6"/>
              </a:solidFill>
              <a:ln w="19050">
                <a:noFill/>
              </a:ln>
              <a:effectLst/>
            </c:spPr>
            <c:extLst>
              <c:ext xmlns:c16="http://schemas.microsoft.com/office/drawing/2014/chart" uri="{C3380CC4-5D6E-409C-BE32-E72D297353CC}">
                <c16:uniqueId val="{00000001-61E0-AB42-9EF7-7993DA7DB5A2}"/>
              </c:ext>
            </c:extLst>
          </c:dPt>
          <c:dPt>
            <c:idx val="1"/>
            <c:bubble3D val="0"/>
            <c:spPr>
              <a:solidFill>
                <a:schemeClr val="accent3"/>
              </a:solidFill>
              <a:ln w="19050">
                <a:noFill/>
              </a:ln>
              <a:effectLst/>
            </c:spPr>
            <c:extLst>
              <c:ext xmlns:c16="http://schemas.microsoft.com/office/drawing/2014/chart" uri="{C3380CC4-5D6E-409C-BE32-E72D297353CC}">
                <c16:uniqueId val="{00000003-61E0-AB42-9EF7-7993DA7DB5A2}"/>
              </c:ext>
            </c:extLst>
          </c:dPt>
          <c:cat>
            <c:strRef>
              <c:f>Sheet1!$A$2:$A$3</c:f>
              <c:strCache>
                <c:ptCount val="1"/>
                <c:pt idx="0">
                  <c:v>Provide virtual care beyond telemedicine or plan to in 2024</c:v>
                </c:pt>
              </c:strCache>
            </c:strRef>
          </c:cat>
          <c:val>
            <c:numRef>
              <c:f>Sheet1!$B$2:$B$3</c:f>
              <c:numCache>
                <c:formatCode>0%</c:formatCode>
                <c:ptCount val="2"/>
                <c:pt idx="0">
                  <c:v>0.64</c:v>
                </c:pt>
                <c:pt idx="1">
                  <c:v>0.36</c:v>
                </c:pt>
              </c:numCache>
            </c:numRef>
          </c:val>
          <c:extLst>
            <c:ext xmlns:c16="http://schemas.microsoft.com/office/drawing/2014/chart" uri="{C3380CC4-5D6E-409C-BE32-E72D297353CC}">
              <c16:uniqueId val="{00000006-61E0-AB42-9EF7-7993DA7DB5A2}"/>
            </c:ext>
          </c:extLst>
        </c:ser>
        <c:dLbls>
          <c:showLegendKey val="0"/>
          <c:showVal val="0"/>
          <c:showCatName val="0"/>
          <c:showSerName val="0"/>
          <c:showPercent val="0"/>
          <c:showBubbleSize val="0"/>
          <c:showLeaderLines val="1"/>
        </c:dLbls>
        <c:firstSliceAng val="0"/>
        <c:holeSize val="70"/>
      </c:doughnutChart>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10000">
                <a:solidFill>
                  <a:schemeClr val="tx1"/>
                </a:solidFill>
                <a:latin typeface="+mn-lt"/>
                <a:ea typeface="+mn-ea"/>
                <a:cs typeface="+mn-cs"/>
              </a:defRPr>
            </a:pPr>
            <a:endParaRPr lang="en-US"/>
          </a:p>
        </c:txPr>
      </c:legendEntry>
      <c:legendEntry>
        <c:idx val="1"/>
        <c:delete val="1"/>
      </c:legendEntry>
      <c:layout>
        <c:manualLayout>
          <c:xMode val="edge"/>
          <c:yMode val="edge"/>
          <c:x val="0"/>
          <c:y val="0.76570072801414968"/>
          <c:w val="0.60984828705206773"/>
          <c:h val="0.1914930848627042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763990267639901E-2"/>
          <c:y val="0"/>
          <c:w val="0.94647201946472015"/>
          <c:h val="0.84712944243663701"/>
        </c:manualLayout>
      </c:layout>
      <c:barChart>
        <c:barDir val="bar"/>
        <c:grouping val="clustered"/>
        <c:varyColors val="0"/>
        <c:ser>
          <c:idx val="0"/>
          <c:order val="0"/>
          <c:tx>
            <c:strRef>
              <c:f>Sheet1!$B$1</c:f>
              <c:strCache>
                <c:ptCount val="1"/>
                <c:pt idx="0">
                  <c:v>Employers with 500+ employees</c:v>
                </c:pt>
              </c:strCache>
            </c:strRef>
          </c:tx>
          <c:spPr>
            <a:solidFill>
              <a:srgbClr val="8246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Behavioral health care (network of exclusively virtual therapists, e.g., Lyra, Spring Health)  </c:v>
                </c:pt>
                <c:pt idx="1">
                  <c:v>Specific care categories, such as musculoskeletal or diabetes (e.g., Hinge Health, Livongo)  </c:v>
                </c:pt>
                <c:pt idx="2">
                  <c:v>Primary care (e.g., 98point6, Medici)  </c:v>
                </c:pt>
                <c:pt idx="3">
                  <c:v>Specialty care, such as dermatology or cardiology (e.g., Luna, Heartbeat Health) </c:v>
                </c:pt>
              </c:strCache>
            </c:strRef>
          </c:cat>
          <c:val>
            <c:numRef>
              <c:f>Sheet1!$B$2:$B$5</c:f>
              <c:numCache>
                <c:formatCode>0%</c:formatCode>
                <c:ptCount val="4"/>
                <c:pt idx="0">
                  <c:v>0.17</c:v>
                </c:pt>
                <c:pt idx="1">
                  <c:v>0.17</c:v>
                </c:pt>
                <c:pt idx="2">
                  <c:v>0.33</c:v>
                </c:pt>
                <c:pt idx="3">
                  <c:v>0.34</c:v>
                </c:pt>
              </c:numCache>
            </c:numRef>
          </c:val>
          <c:extLst>
            <c:ext xmlns:c16="http://schemas.microsoft.com/office/drawing/2014/chart" uri="{C3380CC4-5D6E-409C-BE32-E72D297353CC}">
              <c16:uniqueId val="{00000000-1869-644D-8A7E-7037D9F21FD1}"/>
            </c:ext>
          </c:extLst>
        </c:ser>
        <c:dLbls>
          <c:showLegendKey val="0"/>
          <c:showVal val="0"/>
          <c:showCatName val="0"/>
          <c:showSerName val="0"/>
          <c:showPercent val="0"/>
          <c:showBubbleSize val="0"/>
        </c:dLbls>
        <c:gapWidth val="182"/>
        <c:axId val="2101263408"/>
        <c:axId val="2101190304"/>
      </c:barChart>
      <c:catAx>
        <c:axId val="2101263408"/>
        <c:scaling>
          <c:orientation val="minMax"/>
        </c:scaling>
        <c:delete val="1"/>
        <c:axPos val="l"/>
        <c:numFmt formatCode="General" sourceLinked="1"/>
        <c:majorTickMark val="none"/>
        <c:minorTickMark val="none"/>
        <c:tickLblPos val="nextTo"/>
        <c:crossAx val="2101190304"/>
        <c:crosses val="autoZero"/>
        <c:auto val="1"/>
        <c:lblAlgn val="ctr"/>
        <c:lblOffset val="100"/>
        <c:noMultiLvlLbl val="0"/>
      </c:catAx>
      <c:valAx>
        <c:axId val="2101190304"/>
        <c:scaling>
          <c:orientation val="minMax"/>
        </c:scaling>
        <c:delete val="1"/>
        <c:axPos val="b"/>
        <c:numFmt formatCode="0%" sourceLinked="1"/>
        <c:majorTickMark val="none"/>
        <c:minorTickMark val="none"/>
        <c:tickLblPos val="nextTo"/>
        <c:crossAx val="2101263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0.16013</cdr:x>
      <cdr:y>0.21711</cdr:y>
    </cdr:from>
    <cdr:to>
      <cdr:x>0.46243</cdr:x>
      <cdr:y>0.55899</cdr:y>
    </cdr:to>
    <cdr:sp macro="" textlink="">
      <cdr:nvSpPr>
        <cdr:cNvPr id="2" name="TextBox 1"/>
        <cdr:cNvSpPr txBox="1"/>
      </cdr:nvSpPr>
      <cdr:spPr>
        <a:xfrm xmlns:a="http://schemas.openxmlformats.org/drawingml/2006/main">
          <a:off x="843973" y="772953"/>
          <a:ext cx="1593271" cy="1217183"/>
        </a:xfrm>
        <a:prstGeom xmlns:a="http://schemas.openxmlformats.org/drawingml/2006/main" prst="rect">
          <a:avLst/>
        </a:prstGeom>
        <a:noFill xmlns:a="http://schemas.openxmlformats.org/drawingml/2006/main"/>
      </cdr:spPr>
      <cdr:txBody>
        <a:bodyPr xmlns:a="http://schemas.openxmlformats.org/drawingml/2006/main" vertOverflow="clip" vert="horz" wrap="square" lIns="0" tIns="0" rIns="0" bIns="0" rtlCol="0" anchor="t" anchorCtr="0">
          <a:noAutofit/>
        </a:bodyPr>
        <a:lstStyle xmlns:a="http://schemas.openxmlformats.org/drawingml/2006/main"/>
        <a:p xmlns:a="http://schemas.openxmlformats.org/drawingml/2006/main">
          <a:r>
            <a:rPr lang="en-US" sz="6000" b="1" dirty="0">
              <a:solidFill>
                <a:schemeClr val="accent6"/>
              </a:solidFill>
            </a:rPr>
            <a:t>64%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6235E8-445E-4C2B-B991-88342C7F2689}" type="datetimeFigureOut">
              <a:rPr lang="en-GB" smtClean="0"/>
              <a:t>13/09/2023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F4A16-E9FB-4E2E-B3F8-F7FA3D5CB2BB}" type="slidenum">
              <a:rPr lang="en-GB" smtClean="0"/>
              <a:t>‹#›</a:t>
            </a:fld>
            <a:endParaRPr lang="en-GB"/>
          </a:p>
        </p:txBody>
      </p:sp>
    </p:spTree>
    <p:extLst>
      <p:ext uri="{BB962C8B-B14F-4D97-AF65-F5344CB8AC3E}">
        <p14:creationId xmlns:p14="http://schemas.microsoft.com/office/powerpoint/2010/main" val="2729566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mn-cs"/>
              </a:rPr>
              <a:t>Thus far, we’ve focused on the actions employers are taking to ensure they are offering competitive, attractive, and inclusive benefits that support employee well-being. But, as we’ve said, employers must also prepare for faster health cost growth ahead.  In their planning for 2024, they are pursuing cost management strategies that can slow cost growth over the longer term while minimizing cost shifting to employees.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91A43-F513-43F5-86E1-6AD981F88844}"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78843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anose="020B0604020202020204" pitchFamily="34" charset="0"/>
                <a:ea typeface="+mn-ea"/>
                <a:cs typeface="+mn-cs"/>
              </a:rPr>
              <a:t>Here are the top strategies that large employers have implemented or are seriously considering implementing within two years: </a:t>
            </a:r>
          </a:p>
          <a:p>
            <a:endParaRPr lang="en-US" sz="1200" b="0" i="0" u="none" strike="noStrike" kern="1200" baseline="0" dirty="0">
              <a:solidFill>
                <a:schemeClr val="tx1"/>
              </a:solidFill>
              <a:latin typeface="Arial" panose="020B0604020202020204" pitchFamily="34" charset="0"/>
              <a:ea typeface="+mn-ea"/>
              <a:cs typeface="+mn-cs"/>
            </a:endParaRPr>
          </a:p>
          <a:p>
            <a:r>
              <a:rPr lang="en-US" sz="1200" b="1" i="0" u="none" strike="noStrike" kern="1200" baseline="0" dirty="0">
                <a:solidFill>
                  <a:schemeClr val="tx1"/>
                </a:solidFill>
                <a:latin typeface="Arial" panose="020B0604020202020204" pitchFamily="34" charset="0"/>
                <a:ea typeface="+mn-ea"/>
                <a:cs typeface="+mn-cs"/>
              </a:rPr>
              <a:t>Steering employees to high-value care – including virtual care</a:t>
            </a:r>
          </a:p>
          <a:p>
            <a:endParaRPr lang="en-US" sz="1200" b="1" i="0" u="none" strike="noStrike" kern="1200" baseline="0" dirty="0">
              <a:solidFill>
                <a:schemeClr val="tx1"/>
              </a:solidFill>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mn-cs"/>
              </a:rPr>
              <a:t>Almost a third of all large employers (30%) say that expanding the use of virtual care beyond traditional telemedicine is part of their overall strategy to slow cost growth without shifting cost to employees – and another 33% are seriously considering it.  We’ll discuss specific actions they are taking later in this section.</a:t>
            </a:r>
            <a:endParaRPr lang="en-US" sz="1200" b="1" i="0" u="none" strike="noStrike" kern="1200" baseline="0" dirty="0">
              <a:solidFill>
                <a:schemeClr val="tx1"/>
              </a:solidFill>
              <a:latin typeface="Arial" panose="020B0604020202020204" pitchFamily="34" charset="0"/>
              <a:ea typeface="+mn-ea"/>
              <a:cs typeface="+mn-cs"/>
            </a:endParaRPr>
          </a:p>
          <a:p>
            <a:r>
              <a:rPr lang="en-US" sz="1200" b="1" i="0" u="none" strike="noStrike" kern="1200" baseline="0" dirty="0">
                <a:solidFill>
                  <a:schemeClr val="tx1"/>
                </a:solidFill>
                <a:latin typeface="Arial" panose="020B0604020202020204" pitchFamily="34" charset="0"/>
                <a:ea typeface="+mn-ea"/>
                <a:cs typeface="+mn-cs"/>
              </a:rPr>
              <a:t> </a:t>
            </a:r>
            <a:endParaRPr lang="en-US" sz="1200" b="0" i="0" u="none" strike="noStrike" kern="1200" baseline="0" dirty="0">
              <a:solidFill>
                <a:schemeClr val="tx1"/>
              </a:solidFill>
              <a:latin typeface="Arial" panose="020B0604020202020204" pitchFamily="34" charset="0"/>
              <a:ea typeface="+mn-ea"/>
              <a:cs typeface="+mn-cs"/>
            </a:endParaRPr>
          </a:p>
          <a:p>
            <a:r>
              <a:rPr lang="en-US" sz="1200" b="0" i="0" u="none" strike="noStrike" kern="1200" baseline="0" dirty="0">
                <a:solidFill>
                  <a:schemeClr val="tx1"/>
                </a:solidFill>
                <a:latin typeface="Arial" panose="020B0604020202020204" pitchFamily="34" charset="0"/>
                <a:ea typeface="+mn-ea"/>
                <a:cs typeface="+mn-cs"/>
              </a:rPr>
              <a:t>About a fifth of all large employers in the survey (21%) are using various network strategies, including alternative networks, high-performance networks and COEs, to steer employees to high-value care. Among jumbo employers (20,000 or more employees), this figure jumps to 46%. These approaches deliver savings by focusing on the quality and efficiency of a provider network, rather than its breadth. Navigation or advocacy services can also be used to steer employees to higher-value care: 28% of all large employers, and 46% of jumbo employers, use this approach.  There was a significant increase in the use of advanced primary care, still a relatively new strategy: 19% of large employers have adopted it already, with 25% considering it, suggesting it is poised to grow quickly. Research has shown that primary care can deliver greater health care value through its focus on prevention, early detection and steerage to high-quality, cost-effective specialists, and new options are flooding into the market.  Among jumbo employers, 29% have an advanced primary care model in place.</a:t>
            </a:r>
          </a:p>
          <a:p>
            <a:endParaRPr lang="en-US" sz="1200" b="0" i="0" u="none" strike="noStrike" kern="1200" baseline="0" dirty="0">
              <a:solidFill>
                <a:schemeClr val="tx1"/>
              </a:solidFill>
              <a:latin typeface="Arial" panose="020B0604020202020204" pitchFamily="34" charset="0"/>
              <a:ea typeface="+mn-ea"/>
              <a:cs typeface="+mn-cs"/>
            </a:endParaRPr>
          </a:p>
          <a:p>
            <a:endParaRPr lang="en-US" sz="1200" b="0" i="0" u="none" strike="noStrike" kern="1200" baseline="0" dirty="0">
              <a:solidFill>
                <a:schemeClr val="tx1"/>
              </a:solidFill>
              <a:latin typeface="Arial" panose="020B0604020202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91A43-F513-43F5-86E1-6AD981F88844}"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0250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900" dirty="0">
                <a:solidFill>
                  <a:schemeClr val="tx2"/>
                </a:solidFill>
              </a:rPr>
              <a:t>1</a:t>
            </a:r>
            <a:r>
              <a:rPr lang="en-US" sz="900" baseline="0" dirty="0">
                <a:solidFill>
                  <a:schemeClr val="tx2"/>
                </a:solidFill>
              </a:rPr>
              <a:t>    </a:t>
            </a:r>
            <a:r>
              <a:rPr lang="en-US" sz="900" dirty="0">
                <a:solidFill>
                  <a:schemeClr val="tx2"/>
                </a:solidFill>
              </a:rPr>
              <a:t>JAMA Internal Medicine:  Dr. Sanjay </a:t>
            </a:r>
            <a:r>
              <a:rPr lang="en-US" sz="900" dirty="0" err="1">
                <a:solidFill>
                  <a:schemeClr val="tx2"/>
                </a:solidFill>
              </a:rPr>
              <a:t>Basu</a:t>
            </a:r>
            <a:r>
              <a:rPr lang="en-US" sz="900" dirty="0">
                <a:solidFill>
                  <a:schemeClr val="tx2"/>
                </a:solidFill>
              </a:rPr>
              <a:t> </a:t>
            </a:r>
          </a:p>
          <a:p>
            <a:pPr marL="228600" marR="0" lvl="0" indent="-228600" algn="l" defTabSz="914400" rtl="0" eaLnBrk="1" fontAlgn="auto" latinLnBrk="0" hangingPunct="1">
              <a:lnSpc>
                <a:spcPct val="100000"/>
              </a:lnSpc>
              <a:spcBef>
                <a:spcPts val="0"/>
              </a:spcBef>
              <a:spcAft>
                <a:spcPts val="0"/>
              </a:spcAft>
              <a:buClrTx/>
              <a:buSzTx/>
              <a:buFontTx/>
              <a:buAutoNum type="arabicPlain" startAt="2"/>
              <a:tabLst/>
              <a:defRPr/>
            </a:pPr>
            <a:r>
              <a:rPr lang="en-US" sz="900" dirty="0"/>
              <a:t>https://www.healthaffairs.org/doi/full/10.1377/hlthaff.2010.0026</a:t>
            </a:r>
          </a:p>
          <a:p>
            <a:pPr marL="228600" marR="0" lvl="0" indent="-228600" algn="l" defTabSz="914400" rtl="0" eaLnBrk="1" fontAlgn="auto" latinLnBrk="0" hangingPunct="1">
              <a:lnSpc>
                <a:spcPct val="100000"/>
              </a:lnSpc>
              <a:spcBef>
                <a:spcPts val="0"/>
              </a:spcBef>
              <a:spcAft>
                <a:spcPts val="0"/>
              </a:spcAft>
              <a:buClrTx/>
              <a:buSzTx/>
              <a:buFontTx/>
              <a:buAutoNum type="arabicPlain" startAt="2"/>
              <a:tabLst/>
              <a:defRPr/>
            </a:pPr>
            <a:r>
              <a:rPr lang="en-US" sz="900" dirty="0">
                <a:solidFill>
                  <a:schemeClr val="tx2"/>
                </a:solidFill>
                <a:latin typeface="Mute Light" pitchFamily="2" charset="77"/>
              </a:rPr>
              <a:t>The Patient-Centered Primary Care Collaborative</a:t>
            </a:r>
          </a:p>
          <a:p>
            <a:pPr marL="228600" marR="0" lvl="0" indent="-228600" algn="l" defTabSz="914400" rtl="0" eaLnBrk="1" fontAlgn="auto" latinLnBrk="0" hangingPunct="1">
              <a:lnSpc>
                <a:spcPct val="100000"/>
              </a:lnSpc>
              <a:spcBef>
                <a:spcPts val="0"/>
              </a:spcBef>
              <a:spcAft>
                <a:spcPts val="0"/>
              </a:spcAft>
              <a:buClrTx/>
              <a:buSzTx/>
              <a:buFontTx/>
              <a:buAutoNum type="arabicPlain" startAt="2"/>
              <a:tabLst/>
              <a:defRPr/>
            </a:pPr>
            <a:r>
              <a:rPr lang="en-US" sz="900" dirty="0">
                <a:solidFill>
                  <a:schemeClr val="tx2"/>
                </a:solidFill>
                <a:latin typeface="Mute Light" pitchFamily="2" charset="77"/>
              </a:rPr>
              <a:t>American</a:t>
            </a:r>
            <a:r>
              <a:rPr lang="en-US" sz="900" baseline="0" dirty="0">
                <a:solidFill>
                  <a:schemeClr val="tx2"/>
                </a:solidFill>
                <a:latin typeface="Mute Light" pitchFamily="2" charset="77"/>
              </a:rPr>
              <a:t> Journal of Accountable Care. 2018; 6(1);25-28</a:t>
            </a:r>
          </a:p>
          <a:p>
            <a:pPr marL="228600" marR="0" lvl="0" indent="-228600" algn="l" defTabSz="914400" rtl="0" eaLnBrk="1" fontAlgn="auto" latinLnBrk="0" hangingPunct="1">
              <a:lnSpc>
                <a:spcPct val="100000"/>
              </a:lnSpc>
              <a:spcBef>
                <a:spcPts val="0"/>
              </a:spcBef>
              <a:spcAft>
                <a:spcPts val="0"/>
              </a:spcAft>
              <a:buClrTx/>
              <a:buSzTx/>
              <a:buFontTx/>
              <a:buAutoNum type="arabicPlain" startAt="2"/>
              <a:tabLst/>
              <a:defRPr/>
            </a:pPr>
            <a:r>
              <a:rPr lang="en-US" sz="900" baseline="0" dirty="0">
                <a:solidFill>
                  <a:schemeClr val="tx2"/>
                </a:solidFill>
                <a:latin typeface="Mute Light" pitchFamily="2" charset="77"/>
              </a:rPr>
              <a:t>Franks P </a:t>
            </a:r>
            <a:r>
              <a:rPr lang="en-US" sz="900" baseline="0" dirty="0" err="1">
                <a:solidFill>
                  <a:schemeClr val="tx2"/>
                </a:solidFill>
                <a:latin typeface="Mute Light" pitchFamily="2" charset="77"/>
              </a:rPr>
              <a:t>Zwanziger</a:t>
            </a:r>
            <a:r>
              <a:rPr lang="en-US" sz="900" baseline="0" dirty="0">
                <a:solidFill>
                  <a:schemeClr val="tx2"/>
                </a:solidFill>
                <a:latin typeface="Mute Light" pitchFamily="2" charset="77"/>
              </a:rPr>
              <a:t>, Variations in Primary Care Physician Referral Rates, Health </a:t>
            </a:r>
            <a:r>
              <a:rPr lang="en-US" sz="900" baseline="0" dirty="0" err="1">
                <a:solidFill>
                  <a:schemeClr val="tx2"/>
                </a:solidFill>
                <a:latin typeface="Mute Light" pitchFamily="2" charset="77"/>
              </a:rPr>
              <a:t>Serv</a:t>
            </a:r>
            <a:r>
              <a:rPr lang="en-US" sz="900" baseline="0" dirty="0">
                <a:solidFill>
                  <a:schemeClr val="tx2"/>
                </a:solidFill>
                <a:latin typeface="Mute Light" pitchFamily="2" charset="77"/>
              </a:rPr>
              <a:t> Res. 1999</a:t>
            </a:r>
            <a:r>
              <a:rPr lang="en-US" sz="900" dirty="0">
                <a:solidFill>
                  <a:schemeClr val="tx2"/>
                </a:solidFill>
                <a:latin typeface="Mute Light" pitchFamily="2" charset="77"/>
              </a:rPr>
              <a:t> </a:t>
            </a:r>
            <a:endParaRPr lang="en-US" sz="900" dirty="0"/>
          </a:p>
          <a:p>
            <a:endParaRPr lang="en-US" dirty="0"/>
          </a:p>
          <a:p>
            <a:pPr marL="171450" indent="-171450" rtl="0" fontAlgn="ctr">
              <a:buFont typeface="Arial" panose="020B0604020202020204" pitchFamily="34" charset="0"/>
              <a:buChar char="•"/>
            </a:pPr>
            <a:r>
              <a:rPr lang="en-US" sz="1200" kern="1200" dirty="0">
                <a:solidFill>
                  <a:schemeClr val="tx1"/>
                </a:solidFill>
                <a:effectLst/>
                <a:latin typeface="+mn-lt"/>
                <a:ea typeface="+mn-ea"/>
                <a:cs typeface="+mn-cs"/>
              </a:rPr>
              <a:t>Why are we talking about advanced primary care?  Why is it so important?</a:t>
            </a:r>
          </a:p>
          <a:p>
            <a:pPr marL="171450" indent="-171450" rtl="0" fontAlgn="ctr">
              <a:buFont typeface="Arial" panose="020B0604020202020204" pitchFamily="34" charset="0"/>
              <a:buChar char="•"/>
            </a:pPr>
            <a:r>
              <a:rPr lang="en-US" sz="1200" kern="1200" dirty="0">
                <a:solidFill>
                  <a:schemeClr val="tx1"/>
                </a:solidFill>
                <a:effectLst/>
                <a:latin typeface="+mn-lt"/>
                <a:ea typeface="+mn-ea"/>
                <a:cs typeface="+mn-cs"/>
              </a:rPr>
              <a:t>The primary care doctor is the main point of entry into the health care system.</a:t>
            </a:r>
          </a:p>
          <a:p>
            <a:pPr marL="628650" lvl="1" indent="-171450" rtl="0" fontAlgn="ctr">
              <a:buFont typeface="Arial" panose="020B0604020202020204" pitchFamily="34" charset="0"/>
              <a:buChar char="•"/>
            </a:pPr>
            <a:r>
              <a:rPr lang="en-US" sz="1200" kern="1200" dirty="0">
                <a:solidFill>
                  <a:schemeClr val="tx1"/>
                </a:solidFill>
                <a:effectLst/>
                <a:latin typeface="+mn-lt"/>
                <a:ea typeface="+mn-ea"/>
                <a:cs typeface="+mn-cs"/>
              </a:rPr>
              <a:t>Over 50% of all doctors office visits are to primary care (internal medicine, pediatricians, family physicians)</a:t>
            </a:r>
          </a:p>
          <a:p>
            <a:pPr marL="628650" lvl="1" indent="-171450" rtl="0" fontAlgn="ctr">
              <a:buFont typeface="Arial" panose="020B0604020202020204" pitchFamily="34" charset="0"/>
              <a:buChar char="•"/>
            </a:pPr>
            <a:r>
              <a:rPr lang="en-US" sz="1200" kern="1200" dirty="0">
                <a:solidFill>
                  <a:schemeClr val="tx1"/>
                </a:solidFill>
                <a:effectLst/>
                <a:latin typeface="+mn-lt"/>
                <a:ea typeface="+mn-ea"/>
                <a:cs typeface="+mn-cs"/>
              </a:rPr>
              <a:t>The primary care doctor should act as the guide, navigating patient care to secondary and tertiary care</a:t>
            </a:r>
          </a:p>
          <a:p>
            <a:pPr marL="171450" indent="-171450" rtl="0" fontAlgn="ctr">
              <a:buFont typeface="Arial" panose="020B0604020202020204" pitchFamily="34" charset="0"/>
              <a:buChar char="•"/>
            </a:pPr>
            <a:r>
              <a:rPr lang="en-US" sz="1200" b="0" kern="1200" dirty="0">
                <a:solidFill>
                  <a:schemeClr val="tx1"/>
                </a:solidFill>
                <a:effectLst/>
                <a:latin typeface="+mn-lt"/>
                <a:ea typeface="+mn-ea"/>
                <a:cs typeface="+mn-cs"/>
              </a:rPr>
              <a:t>Research shows that regular access to a primary care provider is associated with higher rates of preventive care and lower rates of preventable ER visits, hospital admissions, and specialist utilization</a:t>
            </a:r>
          </a:p>
          <a:p>
            <a:pPr marL="628650" lvl="1" indent="-171450" rtl="0" fontAlgn="ctr">
              <a:buFont typeface="Arial" panose="020B0604020202020204" pitchFamily="34" charset="0"/>
              <a:buChar char="•"/>
            </a:pPr>
            <a:r>
              <a:rPr lang="en-US" sz="1200" b="0" kern="1200" dirty="0">
                <a:solidFill>
                  <a:schemeClr val="tx1"/>
                </a:solidFill>
                <a:effectLst/>
                <a:latin typeface="+mn-lt"/>
                <a:ea typeface="+mn-ea"/>
                <a:cs typeface="+mn-cs"/>
              </a:rPr>
              <a:t>A 2019 JAMA study examined life expectancy in the US and found that adding 10 primary care physicians to a population of 100,000 people is associated with an increase in life-expectancy of 51.5 days.</a:t>
            </a:r>
          </a:p>
          <a:p>
            <a:pPr marL="171450" indent="-171450" rtl="0" fontAlgn="ctr">
              <a:buFont typeface="Arial" panose="020B0604020202020204" pitchFamily="34" charset="0"/>
              <a:buChar char="•"/>
            </a:pPr>
            <a:r>
              <a:rPr lang="en-US" sz="1200" kern="1200" dirty="0">
                <a:solidFill>
                  <a:schemeClr val="tx1"/>
                </a:solidFill>
                <a:effectLst/>
                <a:latin typeface="+mn-lt"/>
                <a:ea typeface="+mn-ea"/>
                <a:cs typeface="+mn-cs"/>
              </a:rPr>
              <a:t>We know that the number of primary care doctors has been dropping.  Density of PCPs dropped 11% between 2005 and 2015.</a:t>
            </a:r>
          </a:p>
          <a:p>
            <a:pPr marL="171450" indent="-171450" rtl="0" fontAlgn="ctr">
              <a:buFont typeface="Arial" panose="020B0604020202020204" pitchFamily="34" charset="0"/>
              <a:buChar char="•"/>
            </a:pPr>
            <a:r>
              <a:rPr lang="en-US" sz="1200" kern="1200" dirty="0">
                <a:solidFill>
                  <a:schemeClr val="tx1"/>
                </a:solidFill>
                <a:effectLst/>
                <a:latin typeface="+mn-lt"/>
                <a:ea typeface="+mn-ea"/>
                <a:cs typeface="+mn-cs"/>
              </a:rPr>
              <a:t>So what we knew before COVID, was </a:t>
            </a:r>
          </a:p>
          <a:p>
            <a:pPr marL="628650" lvl="1" indent="-171450" rtl="0" fontAlgn="ctr">
              <a:buFont typeface="Arial" panose="020B0604020202020204" pitchFamily="34" charset="0"/>
              <a:buChar char="•"/>
            </a:pPr>
            <a:r>
              <a:rPr lang="en-US" sz="1200" kern="1200" dirty="0">
                <a:solidFill>
                  <a:schemeClr val="tx1"/>
                </a:solidFill>
                <a:effectLst/>
                <a:latin typeface="+mn-lt"/>
                <a:ea typeface="+mn-ea"/>
                <a:cs typeface="+mn-cs"/>
              </a:rPr>
              <a:t>Access to PCPs is a growing problem</a:t>
            </a:r>
          </a:p>
          <a:p>
            <a:pPr marL="628650" lvl="1" indent="-171450" rtl="0" fontAlgn="ctr">
              <a:buFont typeface="Arial" panose="020B0604020202020204" pitchFamily="34" charset="0"/>
              <a:buChar char="•"/>
            </a:pPr>
            <a:r>
              <a:rPr lang="en-US" sz="1200" kern="1200" dirty="0">
                <a:solidFill>
                  <a:schemeClr val="tx1"/>
                </a:solidFill>
                <a:effectLst/>
                <a:latin typeface="+mn-lt"/>
                <a:ea typeface="+mn-ea"/>
                <a:cs typeface="+mn-cs"/>
              </a:rPr>
              <a:t>that access to high quality primary care can Improve health, Lower healthcare utilization and cost</a:t>
            </a:r>
          </a:p>
          <a:p>
            <a:pPr marL="171450" lvl="0" indent="-171450" rtl="0" fontAlgn="ctr">
              <a:buFont typeface="Arial" panose="020B0604020202020204" pitchFamily="34" charset="0"/>
              <a:buChar char="•"/>
            </a:pPr>
            <a:r>
              <a:rPr lang="en-US" sz="1200" kern="1200" dirty="0">
                <a:solidFill>
                  <a:schemeClr val="tx1"/>
                </a:solidFill>
                <a:effectLst/>
                <a:latin typeface="+mn-lt"/>
                <a:ea typeface="+mn-ea"/>
                <a:cs typeface="+mn-cs"/>
              </a:rPr>
              <a:t>And COVID has</a:t>
            </a:r>
            <a:r>
              <a:rPr lang="en-US" sz="1200" kern="1200" baseline="0" dirty="0">
                <a:solidFill>
                  <a:schemeClr val="tx1"/>
                </a:solidFill>
                <a:effectLst/>
                <a:latin typeface="+mn-lt"/>
                <a:ea typeface="+mn-ea"/>
                <a:cs typeface="+mn-cs"/>
              </a:rPr>
              <a:t> only exacerbated the problem</a:t>
            </a:r>
          </a:p>
          <a:p>
            <a:pPr marL="628650" lvl="1" indent="-171450" rtl="0" fontAlgn="ctr">
              <a:buFont typeface="Arial" panose="020B0604020202020204" pitchFamily="34" charset="0"/>
              <a:buChar char="•"/>
            </a:pPr>
            <a:r>
              <a:rPr lang="en-US" sz="1200" kern="1200" dirty="0">
                <a:solidFill>
                  <a:schemeClr val="tx1"/>
                </a:solidFill>
                <a:effectLst/>
                <a:latin typeface="+mn-lt"/>
                <a:ea typeface="+mn-ea"/>
                <a:cs typeface="+mn-cs"/>
              </a:rPr>
              <a:t>Patients stopped going to their primary care provider out of fear of exposure to COVID</a:t>
            </a:r>
          </a:p>
          <a:p>
            <a:pPr marL="628650" lvl="1" indent="-171450" rtl="0" fontAlgn="ctr">
              <a:buFont typeface="Arial" panose="020B0604020202020204" pitchFamily="34" charset="0"/>
              <a:buChar char="•"/>
            </a:pPr>
            <a:r>
              <a:rPr lang="en-US" sz="1200" kern="1200" dirty="0">
                <a:solidFill>
                  <a:schemeClr val="tx1"/>
                </a:solidFill>
                <a:effectLst/>
                <a:latin typeface="+mn-lt"/>
                <a:ea typeface="+mn-ea"/>
                <a:cs typeface="+mn-cs"/>
              </a:rPr>
              <a:t>PCPs struggled because of two reasons</a:t>
            </a:r>
          </a:p>
          <a:p>
            <a:pPr marL="1085850" lvl="2" indent="-171450" rtl="0" fontAlgn="ctr">
              <a:buFont typeface="Arial" panose="020B0604020202020204" pitchFamily="34" charset="0"/>
              <a:buChar char="•"/>
            </a:pPr>
            <a:r>
              <a:rPr lang="en-US" sz="1200" kern="1200" dirty="0">
                <a:solidFill>
                  <a:schemeClr val="tx1"/>
                </a:solidFill>
                <a:effectLst/>
                <a:latin typeface="+mn-lt"/>
                <a:ea typeface="+mn-ea"/>
                <a:cs typeface="+mn-cs"/>
              </a:rPr>
              <a:t>They operate on a fee-for-service financial model: </a:t>
            </a:r>
            <a:r>
              <a:rPr lang="en-US" sz="1200" kern="1200" dirty="0" err="1">
                <a:solidFill>
                  <a:schemeClr val="tx1"/>
                </a:solidFill>
                <a:effectLst/>
                <a:latin typeface="+mn-lt"/>
                <a:ea typeface="+mn-ea"/>
                <a:cs typeface="+mn-cs"/>
              </a:rPr>
              <a:t>ie</a:t>
            </a:r>
            <a:r>
              <a:rPr lang="en-US" sz="1200" kern="1200" dirty="0">
                <a:solidFill>
                  <a:schemeClr val="tx1"/>
                </a:solidFill>
                <a:effectLst/>
                <a:latin typeface="+mn-lt"/>
                <a:ea typeface="+mn-ea"/>
                <a:cs typeface="+mn-cs"/>
              </a:rPr>
              <a:t>. They don't see people, they don't get paid</a:t>
            </a:r>
          </a:p>
          <a:p>
            <a:pPr marL="1085850" lvl="2" indent="-171450" rtl="0" fontAlgn="ctr">
              <a:buFont typeface="Arial" panose="020B0604020202020204" pitchFamily="34" charset="0"/>
              <a:buChar char="•"/>
            </a:pPr>
            <a:r>
              <a:rPr lang="en-US" sz="1200" kern="1200" dirty="0">
                <a:solidFill>
                  <a:schemeClr val="tx1"/>
                </a:solidFill>
                <a:effectLst/>
                <a:latin typeface="+mn-lt"/>
                <a:ea typeface="+mn-ea"/>
                <a:cs typeface="+mn-cs"/>
              </a:rPr>
              <a:t>They weren't set up to deliver care virtually via telemedicine.  This is partly because financial contracts wouldn't reimburse them for that.</a:t>
            </a:r>
          </a:p>
          <a:p>
            <a:pPr marL="628650" lvl="1" indent="-171450" rtl="0" fontAlgn="ctr">
              <a:buFont typeface="Arial" panose="020B0604020202020204" pitchFamily="34" charset="0"/>
              <a:buChar char="•"/>
            </a:pPr>
            <a:r>
              <a:rPr lang="en-US" sz="1200" kern="1200" dirty="0">
                <a:solidFill>
                  <a:schemeClr val="tx1"/>
                </a:solidFill>
                <a:effectLst/>
                <a:latin typeface="+mn-lt"/>
                <a:ea typeface="+mn-ea"/>
                <a:cs typeface="+mn-cs"/>
              </a:rPr>
              <a:t>As</a:t>
            </a:r>
            <a:r>
              <a:rPr lang="en-US" sz="1200" kern="1200" baseline="0" dirty="0">
                <a:solidFill>
                  <a:schemeClr val="tx1"/>
                </a:solidFill>
                <a:effectLst/>
                <a:latin typeface="+mn-lt"/>
                <a:ea typeface="+mn-ea"/>
                <a:cs typeface="+mn-cs"/>
              </a:rPr>
              <a:t> a result, primary care practices went out of business and older doctors just retired.</a:t>
            </a:r>
            <a:endParaRPr lang="en-US" sz="1200" kern="1200" dirty="0">
              <a:solidFill>
                <a:schemeClr val="tx1"/>
              </a:solidFill>
              <a:effectLst/>
              <a:latin typeface="+mn-lt"/>
              <a:ea typeface="+mn-ea"/>
              <a:cs typeface="+mn-cs"/>
            </a:endParaRPr>
          </a:p>
          <a:p>
            <a:pPr marL="628650" lvl="1" indent="-171450" rtl="0" fontAlgn="ctr">
              <a:buFont typeface="Arial" panose="020B0604020202020204" pitchFamily="34" charset="0"/>
              <a:buChar char="•"/>
            </a:pPr>
            <a:endParaRPr lang="en-US" sz="1200" kern="1200" dirty="0">
              <a:solidFill>
                <a:schemeClr val="tx1"/>
              </a:solidFill>
              <a:effectLst/>
              <a:latin typeface="+mn-lt"/>
              <a:ea typeface="+mn-ea"/>
              <a:cs typeface="+mn-cs"/>
            </a:endParaRPr>
          </a:p>
          <a:p>
            <a:pPr>
              <a:spcBef>
                <a:spcPts val="600"/>
              </a:spcBef>
            </a:pPr>
            <a:r>
              <a:rPr lang="en-US" sz="1200" dirty="0">
                <a:solidFill>
                  <a:schemeClr val="bg1"/>
                </a:solidFill>
              </a:rPr>
              <a:t>The community healthcare model is broken</a:t>
            </a:r>
          </a:p>
          <a:p>
            <a:pPr>
              <a:spcBef>
                <a:spcPts val="600"/>
              </a:spcBef>
            </a:pPr>
            <a:r>
              <a:rPr lang="en-US" sz="1200" dirty="0">
                <a:solidFill>
                  <a:schemeClr val="bg1"/>
                </a:solidFill>
              </a:rPr>
              <a:t>Employers don’t spend enough on primary care</a:t>
            </a:r>
          </a:p>
          <a:p>
            <a:pPr>
              <a:spcBef>
                <a:spcPts val="600"/>
              </a:spcBef>
            </a:pPr>
            <a:r>
              <a:rPr lang="en-US" sz="1200" dirty="0">
                <a:solidFill>
                  <a:schemeClr val="bg1"/>
                </a:solidFill>
              </a:rPr>
              <a:t>Primary care is often 5-10% of total spend, yet influences 90%+ of downstream utilization </a:t>
            </a:r>
          </a:p>
          <a:p>
            <a:pPr>
              <a:spcBef>
                <a:spcPts val="600"/>
              </a:spcBef>
            </a:pPr>
            <a:r>
              <a:rPr lang="en-US" sz="1200" dirty="0">
                <a:solidFill>
                  <a:schemeClr val="bg1"/>
                </a:solidFill>
              </a:rPr>
              <a:t>Research shows that when a patient has a primary care relationship, patients have less ER visits, less hospital admissions, and lower specialist utilization.</a:t>
            </a:r>
          </a:p>
          <a:p>
            <a:pPr>
              <a:spcBef>
                <a:spcPts val="600"/>
              </a:spcBef>
            </a:pPr>
            <a:r>
              <a:rPr lang="en-US" sz="1200" dirty="0">
                <a:solidFill>
                  <a:schemeClr val="bg1"/>
                </a:solidFill>
              </a:rPr>
              <a:t>Employer sponsored clinics can delivery advanced primary care directly or drive members to high quality primary care in the community</a:t>
            </a:r>
          </a:p>
          <a:p>
            <a:pPr>
              <a:spcBef>
                <a:spcPts val="600"/>
              </a:spcBef>
            </a:pPr>
            <a:r>
              <a:rPr lang="en-US" sz="1200" dirty="0">
                <a:solidFill>
                  <a:schemeClr val="bg1"/>
                </a:solidFill>
              </a:rPr>
              <a:t>Mercer’s clinic consulting team designs solutions that:</a:t>
            </a:r>
          </a:p>
          <a:p>
            <a:pPr lvl="1">
              <a:spcBef>
                <a:spcPts val="600"/>
              </a:spcBef>
            </a:pPr>
            <a:r>
              <a:rPr lang="en-US" sz="1200" dirty="0">
                <a:solidFill>
                  <a:schemeClr val="bg1"/>
                </a:solidFill>
              </a:rPr>
              <a:t>Lower total cost of care</a:t>
            </a:r>
          </a:p>
          <a:p>
            <a:pPr lvl="1">
              <a:spcBef>
                <a:spcPts val="600"/>
              </a:spcBef>
            </a:pPr>
            <a:r>
              <a:rPr lang="en-US" sz="1200" dirty="0">
                <a:solidFill>
                  <a:schemeClr val="bg1"/>
                </a:solidFill>
              </a:rPr>
              <a:t>Improve productivity</a:t>
            </a:r>
          </a:p>
          <a:p>
            <a:pPr lvl="1">
              <a:spcBef>
                <a:spcPts val="600"/>
              </a:spcBef>
            </a:pPr>
            <a:r>
              <a:rPr lang="en-US" sz="1200" dirty="0">
                <a:solidFill>
                  <a:schemeClr val="bg1"/>
                </a:solidFill>
              </a:rPr>
              <a:t>Benefit recruitment and retention</a:t>
            </a:r>
          </a:p>
          <a:p>
            <a:endParaRPr lang="en-US" dirty="0"/>
          </a:p>
        </p:txBody>
      </p:sp>
      <p:sp>
        <p:nvSpPr>
          <p:cNvPr id="4" name="Slide Number Placeholder 3"/>
          <p:cNvSpPr>
            <a:spLocks noGrp="1"/>
          </p:cNvSpPr>
          <p:nvPr>
            <p:ph type="sldNum" sz="quarter" idx="10"/>
          </p:nvPr>
        </p:nvSpPr>
        <p:spPr/>
        <p:txBody>
          <a:bodyPr/>
          <a:lstStyle/>
          <a:p>
            <a:fld id="{7FBF4A16-E9FB-4E2E-B3F8-F7FA3D5CB2BB}" type="slidenum">
              <a:rPr lang="en-GB" smtClean="0"/>
              <a:t>4</a:t>
            </a:fld>
            <a:endParaRPr lang="en-GB"/>
          </a:p>
        </p:txBody>
      </p:sp>
    </p:spTree>
    <p:extLst>
      <p:ext uri="{BB962C8B-B14F-4D97-AF65-F5344CB8AC3E}">
        <p14:creationId xmlns:p14="http://schemas.microsoft.com/office/powerpoint/2010/main" val="3393090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cs typeface="Calibri" panose="020F0502020204030204" pitchFamily="34" charset="0"/>
              </a:rPr>
              <a:t>Mercer’s POV is that Advanced Primary Care puts the employer in the driver’s seat to deliver</a:t>
            </a:r>
            <a:r>
              <a:rPr lang="en-US" sz="1400" b="1" baseline="0" dirty="0">
                <a:solidFill>
                  <a:schemeClr val="bg1"/>
                </a:solidFill>
                <a:cs typeface="Calibri" panose="020F0502020204030204" pitchFamily="34" charset="0"/>
              </a:rPr>
              <a:t> on the Quadruple aim.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kern="1200" baseline="0" dirty="0">
              <a:solidFill>
                <a:schemeClr val="bg1"/>
              </a:solidFill>
              <a:effectLst/>
              <a:latin typeface="+mn-lt"/>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a:t>
            </a:r>
            <a:r>
              <a:rPr lang="en-US" sz="1400" baseline="0" dirty="0"/>
              <a:t> quadruple aim is a concept that stated with the Institute for Healthcare Improvement and the triple aim, which is the foundation for organizations focusing on optimizing the health for individuals and populations.  </a:t>
            </a:r>
            <a:endParaRPr lang="en-US" sz="1400" b="1" kern="1200" baseline="0" dirty="0">
              <a:solidFill>
                <a:schemeClr val="bg1"/>
              </a:solidFill>
              <a:effectLst/>
              <a:latin typeface="+mn-lt"/>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Taking action in these areas will impact your health programs in the near term</a:t>
            </a:r>
          </a:p>
          <a:p>
            <a:r>
              <a:rPr lang="en-US" sz="1200" b="1" kern="1200" dirty="0">
                <a:solidFill>
                  <a:schemeClr val="tx1"/>
                </a:solidFill>
                <a:effectLst/>
                <a:latin typeface="+mn-lt"/>
                <a:ea typeface="+mn-ea"/>
                <a:cs typeface="+mn-cs"/>
              </a:rPr>
              <a:t>The first is Cost</a:t>
            </a:r>
            <a:r>
              <a:rPr lang="en-US" sz="1200" kern="1200" dirty="0">
                <a:solidFill>
                  <a:schemeClr val="tx1"/>
                </a:solidFill>
                <a:effectLst/>
                <a:latin typeface="+mn-lt"/>
                <a:ea typeface="+mn-ea"/>
                <a:cs typeface="+mn-cs"/>
              </a:rPr>
              <a:t>: Align reimbursement with value, not volume… because the right financial incentives are needed to support behavior change.</a:t>
            </a:r>
          </a:p>
          <a:p>
            <a:r>
              <a:rPr lang="en-US" sz="1200" b="1" kern="1200" dirty="0">
                <a:solidFill>
                  <a:schemeClr val="tx1"/>
                </a:solidFill>
                <a:effectLst/>
                <a:latin typeface="+mn-lt"/>
                <a:ea typeface="+mn-ea"/>
                <a:cs typeface="+mn-cs"/>
              </a:rPr>
              <a:t>Drive to Quality</a:t>
            </a:r>
            <a:r>
              <a:rPr lang="en-US" sz="1200" kern="1200" dirty="0">
                <a:solidFill>
                  <a:schemeClr val="tx1"/>
                </a:solidFill>
                <a:effectLst/>
                <a:latin typeface="+mn-lt"/>
                <a:ea typeface="+mn-ea"/>
                <a:cs typeface="+mn-cs"/>
              </a:rPr>
              <a:t>: Which is delivering the right care at the right time, in the right setting, error free… because improved care and less waste drives better outcomes.</a:t>
            </a:r>
          </a:p>
          <a:p>
            <a:r>
              <a:rPr lang="en-US" sz="1200" b="1" kern="1200" dirty="0">
                <a:solidFill>
                  <a:schemeClr val="tx1"/>
                </a:solidFill>
                <a:effectLst/>
                <a:latin typeface="+mn-lt"/>
                <a:ea typeface="+mn-ea"/>
                <a:cs typeface="+mn-cs"/>
              </a:rPr>
              <a:t>Personalizing the Patient Experience</a:t>
            </a:r>
            <a:r>
              <a:rPr lang="en-US" sz="1200" kern="1200" dirty="0">
                <a:solidFill>
                  <a:schemeClr val="tx1"/>
                </a:solidFill>
                <a:effectLst/>
                <a:latin typeface="+mn-lt"/>
                <a:ea typeface="+mn-ea"/>
                <a:cs typeface="+mn-cs"/>
              </a:rPr>
              <a:t>: Leverage data and technology to help employees make better healthcare decisions…because relevant, timely information prompts action and accountability.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And Provider Satisfaction: </a:t>
            </a:r>
            <a:r>
              <a:rPr lang="en-US" sz="1200" baseline="0" dirty="0"/>
              <a:t>The fourth aim is provider satisfaction, which was identified as critical to the success of the other three legs.</a:t>
            </a:r>
            <a:endParaRPr lang="en-US" sz="1200" dirty="0"/>
          </a:p>
          <a:p>
            <a:endParaRPr lang="en-US" dirty="0"/>
          </a:p>
          <a:p>
            <a:pPr lvl="0"/>
            <a:r>
              <a:rPr lang="en-US" sz="1200" u="none" strike="noStrike" kern="1200" dirty="0">
                <a:solidFill>
                  <a:schemeClr val="tx1"/>
                </a:solidFill>
                <a:effectLst/>
                <a:latin typeface="+mn-lt"/>
                <a:ea typeface="+mn-ea"/>
                <a:cs typeface="+mn-cs"/>
              </a:rPr>
              <a:t>Advanced Primary Care is a practice design that  enhances patient access, focuses on prevention, promotes care coordination for complex patients, and supports robust connections with the medical neighborhood and community-based services through:</a:t>
            </a:r>
          </a:p>
          <a:p>
            <a:pPr marL="628650" lvl="1" indent="-171450">
              <a:buFont typeface="Arial" panose="020B0604020202020204" pitchFamily="34" charset="0"/>
              <a:buChar char="•"/>
            </a:pPr>
            <a:r>
              <a:rPr lang="en-US" sz="1200" u="none" strike="noStrike" kern="1200" dirty="0">
                <a:solidFill>
                  <a:schemeClr val="tx1"/>
                </a:solidFill>
                <a:effectLst/>
                <a:latin typeface="+mn-lt"/>
                <a:ea typeface="+mn-ea"/>
                <a:cs typeface="+mn-cs"/>
              </a:rPr>
              <a:t>An integrated, multidisciplinary care team utilizing evidence-based medicine</a:t>
            </a:r>
          </a:p>
          <a:p>
            <a:pPr marL="628650" lvl="1" indent="-171450">
              <a:buFont typeface="Arial" panose="020B0604020202020204" pitchFamily="34" charset="0"/>
              <a:buChar char="•"/>
            </a:pPr>
            <a:r>
              <a:rPr lang="en-US" sz="1200" u="none" strike="noStrike" kern="1200" dirty="0">
                <a:solidFill>
                  <a:schemeClr val="tx1"/>
                </a:solidFill>
                <a:effectLst/>
                <a:latin typeface="+mn-lt"/>
                <a:ea typeface="+mn-ea"/>
                <a:cs typeface="+mn-cs"/>
              </a:rPr>
              <a:t>An administrative infrastructure that supports value-driven care, population-based care payment, and integration of sponsor health and wellbeing ecosystem resources</a:t>
            </a:r>
          </a:p>
          <a:p>
            <a:pPr marL="628650" lvl="1" indent="-171450">
              <a:buFont typeface="Arial" panose="020B0604020202020204" pitchFamily="34" charset="0"/>
              <a:buChar char="•"/>
            </a:pPr>
            <a:r>
              <a:rPr lang="en-US" sz="1200" u="none" strike="noStrike" kern="1200" dirty="0">
                <a:solidFill>
                  <a:schemeClr val="tx1"/>
                </a:solidFill>
                <a:effectLst/>
                <a:latin typeface="+mn-lt"/>
                <a:ea typeface="+mn-ea"/>
                <a:cs typeface="+mn-cs"/>
              </a:rPr>
              <a:t>Enhanced, patient-centric care options including: same/next-day/extended appointments, digital health tools, embedded telehealth, utilization of patient registries, collocation of behavioral health services, and management of life style risks</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Participating provider groups are identified based on clinical quality and financial performance, and the availability of embedded/collocated support services; Network APC coverage can be augmented by APC vendor groups operating at the local, regional, and national level</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Contracts can be structured with a combination of fee-for-service, capitation, and/or performance incentive payment for the management of the patient cohort</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Providers are measured using risk-adjusted metrics for the care of their patient cohort, including: clinical, financial and member experience outcomes</a:t>
            </a:r>
          </a:p>
          <a:p>
            <a:endParaRPr lang="en-US" dirty="0"/>
          </a:p>
          <a:p>
            <a:r>
              <a:rPr lang="en-US" dirty="0"/>
              <a:t>The</a:t>
            </a:r>
            <a:r>
              <a:rPr lang="en-US" baseline="0" dirty="0"/>
              <a:t> Patient Centered Medical Homes (PCMH) model is the most widely disseminated example of advanced primary care, which focuses on a set of structures and processes to produce a greater focus on patient-centered, coordinated, team-based care</a:t>
            </a:r>
            <a:endParaRPr lang="en-US" dirty="0"/>
          </a:p>
        </p:txBody>
      </p:sp>
      <p:sp>
        <p:nvSpPr>
          <p:cNvPr id="4" name="Slide Number Placeholder 3"/>
          <p:cNvSpPr>
            <a:spLocks noGrp="1"/>
          </p:cNvSpPr>
          <p:nvPr>
            <p:ph type="sldNum" sz="quarter" idx="10"/>
          </p:nvPr>
        </p:nvSpPr>
        <p:spPr/>
        <p:txBody>
          <a:bodyPr/>
          <a:lstStyle/>
          <a:p>
            <a:fld id="{8D261C6A-B723-4626-8E07-ACAE984FA5FB}" type="slidenum">
              <a:rPr lang="en-GB" smtClean="0"/>
              <a:t>5</a:t>
            </a:fld>
            <a:endParaRPr lang="en-GB" dirty="0"/>
          </a:p>
        </p:txBody>
      </p:sp>
    </p:spTree>
    <p:extLst>
      <p:ext uri="{BB962C8B-B14F-4D97-AF65-F5344CB8AC3E}">
        <p14:creationId xmlns:p14="http://schemas.microsoft.com/office/powerpoint/2010/main" val="915737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Primary</a:t>
            </a:r>
            <a:r>
              <a:rPr lang="en-US" baseline="0" dirty="0"/>
              <a:t> Care clinics that are consistent with the fundamentals of Advanced Primary Care can be found in different environments, but can deliver similar outcomes.</a:t>
            </a:r>
          </a:p>
          <a:p>
            <a:endParaRPr lang="en-US" baseline="0" dirty="0"/>
          </a:p>
          <a:p>
            <a:r>
              <a:rPr lang="en-US" baseline="0" dirty="0"/>
              <a:t>Many employers think of Advanced Primary Care as a clinic at their worksite.  In this environment, employers have the most control over the model design choices and give the employer the opportunity to partner with the clinic management team to deliver an innovative model.</a:t>
            </a:r>
          </a:p>
          <a:p>
            <a:endParaRPr lang="en-US" baseline="0" dirty="0"/>
          </a:p>
          <a:p>
            <a:r>
              <a:rPr lang="en-US" baseline="0" dirty="0"/>
              <a:t>In recent years, the demand for APC models has been met with the growth of shared clinics that serve multiple employers. According to Mercer’s 2018 Worksite Clinic Survey, 31% of employers gave members access to shared site clinics.  These are most often found in urban areas or office parks, where there are concentrations of employers.</a:t>
            </a:r>
          </a:p>
          <a:p>
            <a:endParaRPr lang="en-US" baseline="0" dirty="0"/>
          </a:p>
          <a:p>
            <a:r>
              <a:rPr lang="en-US" baseline="0" dirty="0"/>
              <a:t>The third option is community.  As mentioned, a common definition of Advanced Primary Care is either self-reported PCMH or PCMH like attributes.  Over the last decade, the PCMH movement has become widespread, with hundreds of public and private sector PCMH initiatives being tracked across the United States.  </a:t>
            </a:r>
          </a:p>
          <a:p>
            <a:endParaRPr lang="en-US" baseline="0" dirty="0"/>
          </a:p>
          <a:p>
            <a:r>
              <a:rPr lang="en-US" baseline="0" dirty="0"/>
              <a:t>Last is Virtual.   APC clinics have led the market in leveraging virtual modalities to extend the patient provider relationship.  And now COVID has launched the telemedicine market forward and the traditional players like </a:t>
            </a:r>
            <a:r>
              <a:rPr lang="en-US" baseline="0" dirty="0" err="1"/>
              <a:t>Teladoc</a:t>
            </a:r>
            <a:r>
              <a:rPr lang="en-US" baseline="0" dirty="0"/>
              <a:t> are focused on a Virtual Primary Care model.  There are highly functioning completely virtual APC offerings, though Mercer recommends caution in how these models are utilized.</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Also part of the community category are ACOs. A 2018 study from the Patient Centered Primary Care Collaborative found: ACOS with PCMH penetration were more likely to generate savings AND demonstrated higher quality across a wide range of quality measures.  (2018: Advanced Primary Care: A Key Contributor to Successful ACOs)</a:t>
            </a:r>
          </a:p>
          <a:p>
            <a:endParaRPr lang="en-US" baseline="0" dirty="0"/>
          </a:p>
          <a:p>
            <a:r>
              <a:rPr lang="en-US" baseline="0" dirty="0"/>
              <a:t>Accountable care organizations hold groups of providers across care settings accountable for the cost and quality of care provided to a defined cohort of patients, giving providers a shared incentive to work together to better manage their mutual patients.  ACO performance has varied, many showing quality improvements but not overall net savings.  Typically, ACOs focus on population health management and the reduction of acute and post-acute care cost drivers, which depend on the foundational elements of effective primary care, such as coordinated, comprehensive, patient-centered care.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FBF4A16-E9FB-4E2E-B3F8-F7FA3D5CB2BB}" type="slidenum">
              <a:rPr lang="en-GB" smtClean="0"/>
              <a:t>6</a:t>
            </a:fld>
            <a:endParaRPr lang="en-GB"/>
          </a:p>
        </p:txBody>
      </p:sp>
    </p:spTree>
    <p:extLst>
      <p:ext uri="{BB962C8B-B14F-4D97-AF65-F5344CB8AC3E}">
        <p14:creationId xmlns:p14="http://schemas.microsoft.com/office/powerpoint/2010/main" val="365522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properly</a:t>
            </a:r>
            <a:r>
              <a:rPr lang="en-US" baseline="0" dirty="0"/>
              <a:t> designed APC model will deliver value in a variety of ways.</a:t>
            </a:r>
          </a:p>
          <a:p>
            <a:endParaRPr lang="en-US" baseline="0" dirty="0"/>
          </a:p>
          <a:p>
            <a:r>
              <a:rPr lang="en-US" baseline="0" dirty="0"/>
              <a:t>In the short term, patients will enjoy a high quality experience with modern facilities and equipment, and patient focused providers.   There will be value in redirecting care  to the APC provider, and the provider will use medical and pharmacy data to identify the at risk and uncontrolled chronic population to immediately start closing gaps in care.</a:t>
            </a:r>
          </a:p>
          <a:p>
            <a:endParaRPr lang="en-US" baseline="0" dirty="0"/>
          </a:p>
          <a:p>
            <a:r>
              <a:rPr lang="en-US" baseline="0" dirty="0"/>
              <a:t>In years 2-3, you can see 60-70% engagement with the high risk/high cost population, and up to 60% attribution from the utilizing population.  </a:t>
            </a:r>
          </a:p>
          <a:p>
            <a:endParaRPr lang="en-US" baseline="0" dirty="0"/>
          </a:p>
          <a:p>
            <a:r>
              <a:rPr lang="en-US" baseline="0" dirty="0"/>
              <a:t>And by year 3, you will see reductions in downstream utilization.  Lower ER utilization, lower specialist visits, and lower inpatient admissions.  This is what drives lower total cost of care.</a:t>
            </a:r>
          </a:p>
        </p:txBody>
      </p:sp>
      <p:sp>
        <p:nvSpPr>
          <p:cNvPr id="4" name="Slide Number Placeholder 3"/>
          <p:cNvSpPr>
            <a:spLocks noGrp="1"/>
          </p:cNvSpPr>
          <p:nvPr>
            <p:ph type="sldNum" sz="quarter" idx="10"/>
          </p:nvPr>
        </p:nvSpPr>
        <p:spPr/>
        <p:txBody>
          <a:bodyPr/>
          <a:lstStyle/>
          <a:p>
            <a:fld id="{7FBF4A16-E9FB-4E2E-B3F8-F7FA3D5CB2BB}" type="slidenum">
              <a:rPr lang="en-GB" smtClean="0"/>
              <a:t>7</a:t>
            </a:fld>
            <a:endParaRPr lang="en-GB"/>
          </a:p>
        </p:txBody>
      </p:sp>
    </p:spTree>
    <p:extLst>
      <p:ext uri="{BB962C8B-B14F-4D97-AF65-F5344CB8AC3E}">
        <p14:creationId xmlns:p14="http://schemas.microsoft.com/office/powerpoint/2010/main" val="413095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baseline="0" dirty="0"/>
              <a:t>.</a:t>
            </a:r>
            <a:endParaRPr lang="en-US" dirty="0"/>
          </a:p>
        </p:txBody>
      </p:sp>
      <p:sp>
        <p:nvSpPr>
          <p:cNvPr id="4" name="Slide Number Placeholder 3"/>
          <p:cNvSpPr>
            <a:spLocks noGrp="1"/>
          </p:cNvSpPr>
          <p:nvPr>
            <p:ph type="sldNum" sz="quarter" idx="10"/>
          </p:nvPr>
        </p:nvSpPr>
        <p:spPr/>
        <p:txBody>
          <a:bodyPr/>
          <a:lstStyle/>
          <a:p>
            <a:fld id="{7FBF4A16-E9FB-4E2E-B3F8-F7FA3D5CB2BB}" type="slidenum">
              <a:rPr lang="en-GB" smtClean="0"/>
              <a:t>9</a:t>
            </a:fld>
            <a:endParaRPr lang="en-GB"/>
          </a:p>
        </p:txBody>
      </p:sp>
    </p:spTree>
    <p:extLst>
      <p:ext uri="{BB962C8B-B14F-4D97-AF65-F5344CB8AC3E}">
        <p14:creationId xmlns:p14="http://schemas.microsoft.com/office/powerpoint/2010/main" val="2326426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mn-cs"/>
              </a:rPr>
              <a:t>Nearly</a:t>
            </a:r>
            <a:r>
              <a:rPr lang="en-US" sz="1200" b="0" i="0" kern="1200" baseline="0" dirty="0">
                <a:solidFill>
                  <a:schemeClr val="tx1"/>
                </a:solidFill>
                <a:effectLst/>
                <a:latin typeface="Arial" panose="020B0604020202020204" pitchFamily="34" charset="0"/>
                <a:ea typeface="+mn-ea"/>
                <a:cs typeface="+mn-cs"/>
              </a:rPr>
              <a:t> two-thirds of employers --</a:t>
            </a:r>
            <a:r>
              <a:rPr lang="en-US" sz="1200" b="0" i="0" kern="1200" dirty="0">
                <a:solidFill>
                  <a:schemeClr val="tx1"/>
                </a:solidFill>
                <a:effectLst/>
                <a:latin typeface="Arial" panose="020B0604020202020204" pitchFamily="34" charset="0"/>
                <a:ea typeface="+mn-ea"/>
                <a:cs typeface="+mn-cs"/>
              </a:rPr>
              <a:t> 64% -- say that they have expanded their virtual care offerings beyond telemedicine, or will do so in 2024. One of the primary areas where</a:t>
            </a:r>
            <a:r>
              <a:rPr lang="en-US" sz="1200" b="0" i="0" kern="1200" baseline="0" dirty="0">
                <a:solidFill>
                  <a:schemeClr val="tx1"/>
                </a:solidFill>
                <a:effectLst/>
                <a:latin typeface="Arial" panose="020B0604020202020204" pitchFamily="34" charset="0"/>
                <a:ea typeface="+mn-ea"/>
                <a:cs typeface="+mn-cs"/>
              </a:rPr>
              <a:t> employers are deploying a virtual care strategy is for b</a:t>
            </a:r>
            <a:r>
              <a:rPr lang="en-US" sz="1200" b="0" i="0" kern="1200" dirty="0">
                <a:solidFill>
                  <a:schemeClr val="tx1"/>
                </a:solidFill>
                <a:effectLst/>
                <a:latin typeface="Arial" panose="020B0604020202020204" pitchFamily="34" charset="0"/>
                <a:ea typeface="+mn-ea"/>
                <a:cs typeface="+mn-cs"/>
              </a:rPr>
              <a:t>ehavioral health care, both to address</a:t>
            </a:r>
            <a:r>
              <a:rPr lang="en-US" sz="1200" b="0" i="0" kern="1200" baseline="0" dirty="0">
                <a:solidFill>
                  <a:schemeClr val="tx1"/>
                </a:solidFill>
                <a:effectLst/>
                <a:latin typeface="Arial" panose="020B0604020202020204" pitchFamily="34" charset="0"/>
                <a:ea typeface="+mn-ea"/>
                <a:cs typeface="+mn-cs"/>
              </a:rPr>
              <a:t> the problem of limited access to behavioral health care providers and also to make it easier and more convenient for members to visit with a provider.</a:t>
            </a:r>
            <a:r>
              <a:rPr lang="en-US" sz="1200" b="0" i="0" kern="1200" dirty="0">
                <a:solidFill>
                  <a:schemeClr val="tx1"/>
                </a:solidFill>
                <a:effectLst/>
                <a:latin typeface="Arial" panose="020B0604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mn-cs"/>
              </a:rPr>
              <a:t>As</a:t>
            </a:r>
            <a:r>
              <a:rPr lang="en-US" sz="1200" b="0" i="0" kern="1200" baseline="0" dirty="0">
                <a:solidFill>
                  <a:schemeClr val="tx1"/>
                </a:solidFill>
                <a:effectLst/>
                <a:latin typeface="Arial" panose="020B0604020202020204" pitchFamily="34" charset="0"/>
                <a:ea typeface="+mn-ea"/>
                <a:cs typeface="+mn-cs"/>
              </a:rPr>
              <a:t> we saw earlier, a top cost-management strategy is to address specific health conditions like diabetes and musculoskeletal issues in the population, and here we see that 33% of respondents are delivering these types of solutions via virtual care.  Employers are also adding virtual provider networks of specialists, such as for dermatology, reproductive care, and even cardiology.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Arial" panose="020B0604020202020204" pitchFamily="34" charset="0"/>
                <a:ea typeface="+mn-ea"/>
                <a:cs typeface="+mn-cs"/>
              </a:rPr>
              <a:t>Virtual primary care -- beyond the acute, episodic care provided by traditional telemedicine providers – is being offered by 17% of large employers. </a:t>
            </a:r>
            <a:r>
              <a:rPr lang="en-US" sz="1200" b="0" i="0" kern="1200" dirty="0">
                <a:solidFill>
                  <a:schemeClr val="tx1"/>
                </a:solidFill>
                <a:effectLst/>
                <a:latin typeface="Arial" panose="020B0604020202020204" pitchFamily="34" charset="0"/>
                <a:ea typeface="+mn-ea"/>
                <a:cs typeface="+mn-cs"/>
              </a:rPr>
              <a:t>This can include regular annual check-up visits, reviews of lab tests and blood work, and advice on health management topics like weight management, nutrition, and mental health.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FA91A43-F513-43F5-86E1-6AD981F88844}" type="slidenum">
              <a:rPr lang="en-GB" smtClean="0"/>
              <a:pPr/>
              <a:t>10</a:t>
            </a:fld>
            <a:endParaRPr lang="en-GB" dirty="0"/>
          </a:p>
        </p:txBody>
      </p:sp>
    </p:spTree>
    <p:extLst>
      <p:ext uri="{BB962C8B-B14F-4D97-AF65-F5344CB8AC3E}">
        <p14:creationId xmlns:p14="http://schemas.microsoft.com/office/powerpoint/2010/main" val="16235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Primary care is the lynchpin of virtual health plans. It’s important to understand: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6858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a:t>that primary care really is an essential piece of care, providing longitudinal, comprehensive, and integrative care, which looks at individual care in a holistic way;</a:t>
            </a:r>
          </a:p>
          <a:p>
            <a:pPr marL="6858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a:t>virtual primary care solutions have been available in the market even before the COVID-19 pandemic (think: 98point6 and </a:t>
            </a:r>
            <a:r>
              <a:rPr lang="en-US" baseline="0" dirty="0" err="1"/>
              <a:t>CirrusMD</a:t>
            </a:r>
            <a:r>
              <a:rPr lang="en-US" baseline="0" dirty="0"/>
              <a:t>), as digital health companies began to acknowledge the critical role that primary care plays in achieving positive health outcomes, and saw an opportunity to make primary care easier to access by offering these services through digital means; and</a:t>
            </a:r>
          </a:p>
          <a:p>
            <a:pPr marL="6858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a:t>as a result, carriers and virtual care vendors are exploring how to develop a comprehensive, integrated virtual health plan that is grounded in a virtual primary care platform.</a:t>
            </a:r>
          </a:p>
          <a:p>
            <a:endParaRPr lang="en-US" dirty="0"/>
          </a:p>
        </p:txBody>
      </p:sp>
      <p:sp>
        <p:nvSpPr>
          <p:cNvPr id="4" name="Slide Number Placeholder 3"/>
          <p:cNvSpPr>
            <a:spLocks noGrp="1"/>
          </p:cNvSpPr>
          <p:nvPr>
            <p:ph type="sldNum" sz="quarter" idx="10"/>
          </p:nvPr>
        </p:nvSpPr>
        <p:spPr/>
        <p:txBody>
          <a:bodyPr/>
          <a:lstStyle/>
          <a:p>
            <a:fld id="{53BF5AC0-C4B3-464D-8E9B-9D86370B7879}" type="slidenum">
              <a:rPr lang="en-GB" smtClean="0"/>
              <a:t>11</a:t>
            </a:fld>
            <a:endParaRPr lang="en-GB"/>
          </a:p>
        </p:txBody>
      </p:sp>
    </p:spTree>
    <p:extLst>
      <p:ext uri="{BB962C8B-B14F-4D97-AF65-F5344CB8AC3E}">
        <p14:creationId xmlns:p14="http://schemas.microsoft.com/office/powerpoint/2010/main" val="39152926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6.emf"/><Relationship Id="rId4" Type="http://schemas.openxmlformats.org/officeDocument/2006/relationships/oleObject" Target="../embeddings/oleObject1.bin"/></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1.xml"/><Relationship Id="rId1" Type="http://schemas.openxmlformats.org/officeDocument/2006/relationships/customXml" Target="../../customXml/item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HeroHeading1"/>
          <p:cNvSpPr>
            <a:spLocks noGrp="1"/>
          </p:cNvSpPr>
          <p:nvPr>
            <p:ph type="ctrTitle" hasCustomPrompt="1"/>
            <p:custDataLst>
              <p:tags r:id="rId1"/>
            </p:custDataLst>
          </p:nvPr>
        </p:nvSpPr>
        <p:spPr>
          <a:xfrm>
            <a:off x="914400" y="1553973"/>
            <a:ext cx="6912864" cy="427215"/>
          </a:xfrm>
        </p:spPr>
        <p:txBody>
          <a:bodyPr vert="horz" wrap="none" lIns="0" tIns="0" rIns="0" bIns="0" rtlCol="0" anchor="t" anchorCtr="0">
            <a:noAutofit/>
          </a:bodyPr>
          <a:lstStyle>
            <a:lvl1pPr>
              <a:defRPr lang="en-GB" sz="2880" baseline="0">
                <a:solidFill>
                  <a:schemeClr val="accent1"/>
                </a:solidFill>
                <a:latin typeface="Mute" panose="00000500000000000000" pitchFamily="50" charset="0"/>
              </a:defRPr>
            </a:lvl1pPr>
          </a:lstStyle>
          <a:p>
            <a:pPr lvl="0"/>
            <a:r>
              <a:rPr lang="en-US"/>
              <a:t>heading 1</a:t>
            </a:r>
            <a:endParaRPr lang="en-GB" dirty="0"/>
          </a:p>
        </p:txBody>
      </p:sp>
      <p:sp>
        <p:nvSpPr>
          <p:cNvPr id="3" name="HeroHeading2"/>
          <p:cNvSpPr>
            <a:spLocks noGrp="1"/>
          </p:cNvSpPr>
          <p:nvPr>
            <p:ph type="subTitle" idx="1" hasCustomPrompt="1"/>
            <p:custDataLst>
              <p:tags r:id="rId2"/>
            </p:custDataLst>
          </p:nvPr>
        </p:nvSpPr>
        <p:spPr>
          <a:xfrm>
            <a:off x="914400" y="1928750"/>
            <a:ext cx="6912864" cy="2469261"/>
          </a:xfrm>
          <a:noFill/>
        </p:spPr>
        <p:txBody>
          <a:bodyPr vert="horz" wrap="square" lIns="0" tIns="0" rIns="0" bIns="0" rtlCol="0" anchor="t" anchorCtr="0">
            <a:noAutofit/>
          </a:bodyPr>
          <a:lstStyle>
            <a:lvl1pPr marL="0" indent="0">
              <a:lnSpc>
                <a:spcPct val="80000"/>
              </a:lnSpc>
              <a:spcBef>
                <a:spcPts val="1000"/>
              </a:spcBef>
              <a:buNone/>
              <a:defRPr lang="en-GB" sz="9600" b="1">
                <a:gradFill flip="none" rotWithShape="1">
                  <a:gsLst>
                    <a:gs pos="100000">
                      <a:schemeClr val="accent1"/>
                    </a:gs>
                    <a:gs pos="0">
                      <a:schemeClr val="accent5"/>
                    </a:gs>
                  </a:gsLst>
                  <a:lin ang="7200000" scaled="0"/>
                  <a:tileRect/>
                </a:gradFill>
                <a:latin typeface="Grifo S" panose="02050803090505060204" pitchFamily="18" charset="0"/>
              </a:defRPr>
            </a:lvl1pPr>
          </a:lstStyle>
          <a:p>
            <a:pPr lvl="0"/>
            <a:r>
              <a:rPr lang="en-US"/>
              <a:t>heading 2</a:t>
            </a:r>
            <a:endParaRPr lang="en-GB" dirty="0"/>
          </a:p>
        </p:txBody>
      </p:sp>
      <p:sp>
        <p:nvSpPr>
          <p:cNvPr id="7" name="Tagline"/>
          <p:cNvSpPr txBox="1"/>
          <p:nvPr userDrawn="1">
            <p:custDataLst>
              <p:tags r:id="rId3"/>
            </p:custDataLst>
          </p:nvPr>
        </p:nvSpPr>
        <p:spPr>
          <a:xfrm>
            <a:off x="914402" y="6313679"/>
            <a:ext cx="1581404" cy="276987"/>
          </a:xfrm>
          <a:prstGeom prst="rect">
            <a:avLst/>
          </a:prstGeom>
          <a:noFill/>
        </p:spPr>
        <p:txBody>
          <a:bodyPr vert="horz" wrap="none" lIns="0" tIns="0" rIns="0" bIns="0" rtlCol="0" anchor="t" anchorCtr="0">
            <a:noAutofit/>
          </a:bodyPr>
          <a:lstStyle/>
          <a:p>
            <a:pPr algn="l"/>
            <a:r>
              <a:rPr lang="en-GB" sz="1200">
                <a:solidFill>
                  <a:srgbClr val="52575C"/>
                </a:solidFill>
                <a:latin typeface="Mute Light" panose="00000400000000000000" pitchFamily="50" charset="0"/>
              </a:rPr>
              <a:t>welcome to brighter</a:t>
            </a:r>
            <a:endParaRPr lang="en-GB" sz="1200" dirty="0">
              <a:solidFill>
                <a:srgbClr val="52575C"/>
              </a:solidFill>
              <a:latin typeface="Mute Light" panose="00000400000000000000" pitchFamily="50" charset="0"/>
            </a:endParaRPr>
          </a:p>
        </p:txBody>
      </p:sp>
      <p:pic>
        <p:nvPicPr>
          <p:cNvPr id="5" name="FrontCover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invGray">
          <a:xfrm>
            <a:off x="914401" y="572389"/>
            <a:ext cx="2121412" cy="219456"/>
          </a:xfrm>
          <a:prstGeom prst="rect">
            <a:avLst/>
          </a:prstGeom>
        </p:spPr>
      </p:pic>
      <p:pic>
        <p:nvPicPr>
          <p:cNvPr id="23554" name="Picture 2" descr="https://cdn-assets-us.frontify.com/s3/frontify-enterprise-files-us/eyJwYXRoIjoibWVyY2VyXC9hY2NvdW50c1wvYmVcLzQwMDA2MTNcL3Byb2plY3RzXC80N1wvYXNzZXRzXC81MlwvMTExMDJcL2VjMzA0YjE4YWQ5N2M3YjdiNjcwY2RkODRhNjAyODU1LTE1ODUyNTEzMDYucG5nIn0:mercer:mbwUyu1o8t43RW1Orw3ZwWBluaukn3Km6Nj9CEzAF-Q?width=2400"/>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0" y="325747"/>
            <a:ext cx="12192000" cy="6549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256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ack Cover">
    <p:bg>
      <p:bgPr>
        <a:gradFill flip="none" rotWithShape="1">
          <a:gsLst>
            <a:gs pos="30000">
              <a:schemeClr val="accent1"/>
            </a:gs>
            <a:gs pos="100000">
              <a:schemeClr val="accent5"/>
            </a:gs>
          </a:gsLst>
          <a:lin ang="18900000" scaled="0"/>
          <a:tileRect/>
        </a:gradFill>
        <a:effectLst/>
      </p:bgPr>
    </p:bg>
    <p:spTree>
      <p:nvGrpSpPr>
        <p:cNvPr id="1" name=""/>
        <p:cNvGrpSpPr/>
        <p:nvPr/>
      </p:nvGrpSpPr>
      <p:grpSpPr>
        <a:xfrm>
          <a:off x="0" y="0"/>
          <a:ext cx="0" cy="0"/>
          <a:chOff x="0" y="0"/>
          <a:chExt cx="0" cy="0"/>
        </a:xfrm>
      </p:grpSpPr>
      <p:pic>
        <p:nvPicPr>
          <p:cNvPr id="2" name="BackCover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637022" y="3278125"/>
            <a:ext cx="2917957" cy="301753"/>
          </a:xfrm>
          <a:prstGeom prst="rect">
            <a:avLst/>
          </a:prstGeom>
        </p:spPr>
      </p:pic>
    </p:spTree>
    <p:extLst>
      <p:ext uri="{BB962C8B-B14F-4D97-AF65-F5344CB8AC3E}">
        <p14:creationId xmlns:p14="http://schemas.microsoft.com/office/powerpoint/2010/main" val="510422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E9D14C5-4842-4E47-85CC-487FB111C4C2}"/>
              </a:ext>
            </a:extLst>
          </p:cNvPr>
          <p:cNvGraphicFramePr>
            <a:graphicFrameLocks noChangeAspect="1"/>
          </p:cNvGraphicFramePr>
          <p:nvPr userDrawn="1">
            <p:custDataLst>
              <p:tags r:id="rId1"/>
            </p:custDataLst>
          </p:nvPr>
        </p:nvGraphicFramePr>
        <p:xfrm>
          <a:off x="2017" y="1588"/>
          <a:ext cx="2016"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6" name="Object 5" hidden="1">
                        <a:extLst>
                          <a:ext uri="{FF2B5EF4-FFF2-40B4-BE49-F238E27FC236}">
                            <a16:creationId xmlns:a16="http://schemas.microsoft.com/office/drawing/2014/main" id="{0E9D14C5-4842-4E47-85CC-487FB111C4C2}"/>
                          </a:ext>
                        </a:extLst>
                      </p:cNvPr>
                      <p:cNvPicPr/>
                      <p:nvPr/>
                    </p:nvPicPr>
                    <p:blipFill>
                      <a:blip r:embed="rId5"/>
                      <a:stretch>
                        <a:fillRect/>
                      </a:stretch>
                    </p:blipFill>
                    <p:spPr>
                      <a:xfrm>
                        <a:off x="2017" y="1588"/>
                        <a:ext cx="2016"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7A48BA51-E400-43D9-87D7-C26847E67445}"/>
              </a:ext>
            </a:extLst>
          </p:cNvPr>
          <p:cNvSpPr/>
          <p:nvPr userDrawn="1">
            <p:custDataLst>
              <p:tags r:id="rId2"/>
            </p:custDataLst>
          </p:nvPr>
        </p:nvSpPr>
        <p:spPr>
          <a:xfrm>
            <a:off x="0" y="0"/>
            <a:ext cx="201587" cy="158750"/>
          </a:xfrm>
          <a:prstGeom prst="rect">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905" b="0" i="0" kern="0" baseline="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cNvSpPr>
            <a:spLocks noGrp="1"/>
          </p:cNvSpPr>
          <p:nvPr>
            <p:ph type="title"/>
          </p:nvPr>
        </p:nvSpPr>
        <p:spPr>
          <a:xfrm>
            <a:off x="580573" y="384050"/>
            <a:ext cx="11030857" cy="430887"/>
          </a:xfrm>
        </p:spPr>
        <p:txBody>
          <a:bodyPr vert="horz" lIns="0" tIns="0" rIns="0" bIns="0" rtlCol="0" anchorCtr="0">
            <a:spAutoFit/>
          </a:bodyPr>
          <a:lstStyle>
            <a:lvl1pPr>
              <a:defRPr lang="en-GB" b="0" dirty="0"/>
            </a:lvl1pPr>
          </a:lstStyle>
          <a:p>
            <a:pPr lvl="0">
              <a:lnSpc>
                <a:spcPct val="100000"/>
              </a:lnSpc>
            </a:pPr>
            <a:r>
              <a:rPr lang="en-US" dirty="0"/>
              <a:t>Click to edit Master title style</a:t>
            </a:r>
            <a:endParaRPr lang="en-GB" dirty="0"/>
          </a:p>
        </p:txBody>
      </p:sp>
      <p:sp>
        <p:nvSpPr>
          <p:cNvPr id="8" name="Text Placeholder 7">
            <a:extLst>
              <a:ext uri="{FF2B5EF4-FFF2-40B4-BE49-F238E27FC236}">
                <a16:creationId xmlns:a16="http://schemas.microsoft.com/office/drawing/2014/main" id="{AE9EF60D-4358-47C7-9AAF-762478168F1E}"/>
              </a:ext>
            </a:extLst>
          </p:cNvPr>
          <p:cNvSpPr>
            <a:spLocks noGrp="1"/>
          </p:cNvSpPr>
          <p:nvPr>
            <p:ph type="body" sz="quarter" idx="10" hasCustomPrompt="1"/>
          </p:nvPr>
        </p:nvSpPr>
        <p:spPr>
          <a:xfrm>
            <a:off x="580573" y="813818"/>
            <a:ext cx="11030857" cy="205121"/>
          </a:xfrm>
        </p:spPr>
        <p:txBody>
          <a:bodyPr>
            <a:spAutoFit/>
          </a:bodyPr>
          <a:lstStyle>
            <a:lvl1pPr marL="0" indent="0">
              <a:buNone/>
              <a:defRPr lang="en-US" sz="1333" b="0" kern="1200" spc="238" dirty="0" smtClean="0">
                <a:solidFill>
                  <a:schemeClr val="tx1"/>
                </a:solidFill>
                <a:latin typeface="Arial" pitchFamily="34" charset="0"/>
                <a:ea typeface="+mn-ea"/>
                <a:cs typeface="Arial" pitchFamily="34" charset="0"/>
              </a:defRPr>
            </a:lvl1pPr>
          </a:lstStyle>
          <a:p>
            <a:pPr marL="0" lvl="0" indent="0" algn="l" defTabSz="870875" rtl="0" eaLnBrk="1" latinLnBrk="0" hangingPunct="1">
              <a:spcBef>
                <a:spcPts val="667"/>
              </a:spcBef>
              <a:buFont typeface="Arial" panose="020B0604020202020204" pitchFamily="34" charset="0"/>
              <a:buNone/>
            </a:pPr>
            <a:r>
              <a:rPr lang="en-US" dirty="0"/>
              <a:t>CLICK TO ADD SUBTITLE</a:t>
            </a:r>
          </a:p>
        </p:txBody>
      </p:sp>
    </p:spTree>
    <p:extLst>
      <p:ext uri="{BB962C8B-B14F-4D97-AF65-F5344CB8AC3E}">
        <p14:creationId xmlns:p14="http://schemas.microsoft.com/office/powerpoint/2010/main" val="424943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8_Divider - Pink Gradient">
    <p:bg>
      <p:bgPr>
        <a:gradFill>
          <a:gsLst>
            <a:gs pos="30000">
              <a:schemeClr val="accent1"/>
            </a:gs>
            <a:gs pos="100000">
              <a:srgbClr val="EE3D8D"/>
            </a:gs>
          </a:gsLst>
          <a:lin ang="18900000" scaled="0"/>
        </a:gra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1A5F50F-3978-0643-9AD1-17C9A965B657}"/>
              </a:ext>
            </a:extLst>
          </p:cNvPr>
          <p:cNvSpPr>
            <a:spLocks noGrp="1"/>
          </p:cNvSpPr>
          <p:nvPr>
            <p:ph type="body" sz="quarter" idx="10" hasCustomPrompt="1"/>
          </p:nvPr>
        </p:nvSpPr>
        <p:spPr>
          <a:xfrm>
            <a:off x="457200" y="2314575"/>
            <a:ext cx="5181600" cy="111442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vl2pPr marL="228600" indent="0">
              <a:buNone/>
              <a:defRPr sz="4000" b="1">
                <a:solidFill>
                  <a:schemeClr val="bg1"/>
                </a:solidFill>
                <a:latin typeface="Arial" panose="020B0604020202020204" pitchFamily="34" charset="0"/>
                <a:cs typeface="Arial" panose="020B0604020202020204" pitchFamily="34" charset="0"/>
              </a:defRPr>
            </a:lvl2pPr>
            <a:lvl3pPr marL="457200" indent="0">
              <a:buNone/>
              <a:defRPr sz="4000" b="1">
                <a:solidFill>
                  <a:schemeClr val="bg1"/>
                </a:solidFill>
                <a:latin typeface="Arial" panose="020B0604020202020204" pitchFamily="34" charset="0"/>
                <a:cs typeface="Arial" panose="020B0604020202020204" pitchFamily="34" charset="0"/>
              </a:defRPr>
            </a:lvl3pPr>
            <a:lvl4pPr marL="685800" indent="0">
              <a:buNone/>
              <a:defRPr sz="4000" b="1">
                <a:solidFill>
                  <a:schemeClr val="bg1"/>
                </a:solidFill>
                <a:latin typeface="Arial" panose="020B0604020202020204" pitchFamily="34" charset="0"/>
                <a:cs typeface="Arial" panose="020B0604020202020204" pitchFamily="34" charset="0"/>
              </a:defRPr>
            </a:lvl4pPr>
            <a:lvl5pPr marL="914400" indent="0">
              <a:buNone/>
              <a:defRPr sz="4000" b="1">
                <a:solidFill>
                  <a:schemeClr val="bg1"/>
                </a:solidFill>
                <a:latin typeface="Arial" panose="020B0604020202020204" pitchFamily="34" charset="0"/>
                <a:cs typeface="Arial" panose="020B0604020202020204" pitchFamily="34" charset="0"/>
              </a:defRPr>
            </a:lvl5pPr>
          </a:lstStyle>
          <a:p>
            <a:pPr lvl="0"/>
            <a:r>
              <a:rPr lang="en-US" dirty="0"/>
              <a:t>Section title</a:t>
            </a:r>
          </a:p>
        </p:txBody>
      </p:sp>
      <p:pic>
        <p:nvPicPr>
          <p:cNvPr id="4" name="Picture 3">
            <a:extLst>
              <a:ext uri="{FF2B5EF4-FFF2-40B4-BE49-F238E27FC236}">
                <a16:creationId xmlns:a16="http://schemas.microsoft.com/office/drawing/2014/main" id="{B8FD71DA-22D7-ED49-BE35-EC8A435EF70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6344" y="6537960"/>
            <a:ext cx="749989" cy="117086"/>
          </a:xfrm>
          <a:prstGeom prst="rect">
            <a:avLst/>
          </a:prstGeom>
        </p:spPr>
      </p:pic>
      <p:sp>
        <p:nvSpPr>
          <p:cNvPr id="6" name="Copyright">
            <a:extLst>
              <a:ext uri="{FF2B5EF4-FFF2-40B4-BE49-F238E27FC236}">
                <a16:creationId xmlns:a16="http://schemas.microsoft.com/office/drawing/2014/main" id="{6A4BFBE5-7748-FA02-203A-594405451CF6}"/>
              </a:ext>
            </a:extLst>
          </p:cNvPr>
          <p:cNvSpPr txBox="1">
            <a:spLocks/>
          </p:cNvSpPr>
          <p:nvPr userDrawn="1"/>
        </p:nvSpPr>
        <p:spPr>
          <a:xfrm>
            <a:off x="2041355" y="6536554"/>
            <a:ext cx="4191000" cy="277811"/>
          </a:xfrm>
          <a:prstGeom prst="rect">
            <a:avLst/>
          </a:prstGeom>
        </p:spPr>
        <p:txBody>
          <a:bodyPr vert="horz" wrap="none" lIns="0" tIns="0" rIns="0" bIns="0" rtlCol="0" anchor="t"/>
          <a:lstStyle>
            <a:defPPr>
              <a:defRPr lang="en-US"/>
            </a:defPPr>
            <a:lvl1pPr marL="0" algn="l" defTabSz="914400" rtl="0" eaLnBrk="1" latinLnBrk="0" hangingPunct="1">
              <a:defRPr sz="6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0" i="0" dirty="0">
                <a:solidFill>
                  <a:schemeClr val="bg1"/>
                </a:solidFill>
                <a:latin typeface="Arial" panose="020B0604020202020204" pitchFamily="34" charset="0"/>
              </a:rPr>
              <a:t>Copyright © 2022 Mercer (US) Inc. All rights reserved.</a:t>
            </a:r>
            <a:endParaRPr lang="en-US" sz="800" b="0" i="0" baseline="0" dirty="0">
              <a:solidFill>
                <a:schemeClr val="bg1"/>
              </a:solidFill>
              <a:latin typeface="Arial" panose="020B0604020202020204" pitchFamily="34" charset="0"/>
            </a:endParaRPr>
          </a:p>
        </p:txBody>
      </p:sp>
    </p:spTree>
    <p:extLst>
      <p:ext uri="{BB962C8B-B14F-4D97-AF65-F5344CB8AC3E}">
        <p14:creationId xmlns:p14="http://schemas.microsoft.com/office/powerpoint/2010/main" val="584630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 Health &amp; Benefit Strategies footer">
    <p:bg>
      <p:bgPr>
        <a:solidFill>
          <a:schemeClr val="bg1"/>
        </a:solidFill>
        <a:effectLst/>
      </p:bgPr>
    </p:bg>
    <p:spTree>
      <p:nvGrpSpPr>
        <p:cNvPr id="1" name=""/>
        <p:cNvGrpSpPr/>
        <p:nvPr/>
      </p:nvGrpSpPr>
      <p:grpSpPr>
        <a:xfrm>
          <a:off x="0" y="0"/>
          <a:ext cx="0" cy="0"/>
          <a:chOff x="0" y="0"/>
          <a:chExt cx="0" cy="0"/>
        </a:xfrm>
      </p:grpSpPr>
      <p:sp>
        <p:nvSpPr>
          <p:cNvPr id="9" name="SlideTitle">
            <a:extLst>
              <a:ext uri="{FF2B5EF4-FFF2-40B4-BE49-F238E27FC236}">
                <a16:creationId xmlns:a16="http://schemas.microsoft.com/office/drawing/2014/main" id="{B10FF137-1AA7-8B45-A8D7-BA43675E442F}"/>
              </a:ext>
            </a:extLst>
          </p:cNvPr>
          <p:cNvSpPr>
            <a:spLocks noGrp="1"/>
          </p:cNvSpPr>
          <p:nvPr>
            <p:ph type="title" hasCustomPrompt="1"/>
            <p:custDataLst>
              <p:tags r:id="rId1"/>
            </p:custDataLst>
          </p:nvPr>
        </p:nvSpPr>
        <p:spPr>
          <a:xfrm>
            <a:off x="457200" y="347472"/>
            <a:ext cx="10360152" cy="952500"/>
          </a:xfrm>
          <a:prstGeom prst="rect">
            <a:avLst/>
          </a:prstGeom>
        </p:spPr>
        <p:txBody>
          <a:bodyPr vert="horz" lIns="0" tIns="0" rIns="0" bIns="0" rtlCol="0" anchor="t">
            <a:noAutofit/>
          </a:bodyPr>
          <a:lstStyle>
            <a:lvl1pPr>
              <a:lnSpc>
                <a:spcPts val="2800"/>
              </a:lnSpc>
              <a:defRPr b="1" i="0">
                <a:solidFill>
                  <a:srgbClr val="002C77"/>
                </a:solidFill>
                <a:latin typeface="Arial" panose="020B0604020202020204" pitchFamily="34" charset="0"/>
              </a:defRPr>
            </a:lvl1pPr>
          </a:lstStyle>
          <a:p>
            <a:r>
              <a:rPr lang="en-US" dirty="0"/>
              <a:t>Click to edit title style</a:t>
            </a:r>
            <a:endParaRPr lang="en-GB" dirty="0"/>
          </a:p>
        </p:txBody>
      </p:sp>
      <p:sp>
        <p:nvSpPr>
          <p:cNvPr id="5" name="Copyright">
            <a:extLst>
              <a:ext uri="{FF2B5EF4-FFF2-40B4-BE49-F238E27FC236}">
                <a16:creationId xmlns:a16="http://schemas.microsoft.com/office/drawing/2014/main" id="{6A4BFBE5-7748-FA02-203A-594405451CF6}"/>
              </a:ext>
            </a:extLst>
          </p:cNvPr>
          <p:cNvSpPr txBox="1">
            <a:spLocks/>
          </p:cNvSpPr>
          <p:nvPr userDrawn="1"/>
        </p:nvSpPr>
        <p:spPr>
          <a:xfrm>
            <a:off x="8433185" y="6536554"/>
            <a:ext cx="3657600" cy="277811"/>
          </a:xfrm>
          <a:prstGeom prst="rect">
            <a:avLst/>
          </a:prstGeom>
        </p:spPr>
        <p:txBody>
          <a:bodyPr vert="horz" wrap="none" lIns="0" tIns="0" rIns="0" bIns="0" rtlCol="0" anchor="t"/>
          <a:lstStyle>
            <a:defPPr>
              <a:defRPr lang="en-US"/>
            </a:defPPr>
            <a:lvl1pPr marL="0" algn="l" defTabSz="914400" rtl="0" eaLnBrk="1" latinLnBrk="0" hangingPunct="1">
              <a:defRPr sz="6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0" i="0" dirty="0">
                <a:solidFill>
                  <a:srgbClr val="52575C"/>
                </a:solidFill>
                <a:latin typeface="Arial" panose="020B0604020202020204" pitchFamily="34" charset="0"/>
              </a:rPr>
              <a:t>Mercer Survey on Health &amp; Benefit Strategies for 2024</a:t>
            </a:r>
            <a:endParaRPr lang="en-US" sz="800" b="0" i="0" baseline="0" dirty="0">
              <a:solidFill>
                <a:srgbClr val="52575C"/>
              </a:solidFill>
              <a:latin typeface="Arial" panose="020B0604020202020204" pitchFamily="34" charset="0"/>
            </a:endParaRPr>
          </a:p>
        </p:txBody>
      </p:sp>
    </p:spTree>
    <p:extLst>
      <p:ext uri="{BB962C8B-B14F-4D97-AF65-F5344CB8AC3E}">
        <p14:creationId xmlns:p14="http://schemas.microsoft.com/office/powerpoint/2010/main" val="2219949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a:t>Click to add title</a:t>
            </a:r>
          </a:p>
        </p:txBody>
      </p:sp>
      <p:sp>
        <p:nvSpPr>
          <p:cNvPr id="3" name="Slide Number Placeholder 2"/>
          <p:cNvSpPr>
            <a:spLocks noGrp="1"/>
          </p:cNvSpPr>
          <p:nvPr>
            <p:ph type="sldNum" sz="quarter" idx="10"/>
          </p:nvPr>
        </p:nvSpPr>
        <p:spPr/>
        <p:txBody>
          <a:bodyPr/>
          <a:lstStyle/>
          <a:p>
            <a:pPr algn="r"/>
            <a:fld id="{DF66040D-6F20-4F4B-8995-856BEECD84BE}" type="slidenum">
              <a:rPr lang="en-US" smtClean="0"/>
              <a:pPr algn="r"/>
              <a:t>‹#›</a:t>
            </a:fld>
            <a:endParaRPr lang="en-US"/>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endParaRPr lang="en-US"/>
          </a:p>
        </p:txBody>
      </p:sp>
      <p:sp>
        <p:nvSpPr>
          <p:cNvPr id="6" name="Text Placeholder 5"/>
          <p:cNvSpPr>
            <a:spLocks noGrp="1"/>
          </p:cNvSpPr>
          <p:nvPr>
            <p:ph type="body" sz="quarter" idx="12" hasCustomPrompt="1"/>
            <p:custDataLst>
              <p:custData r:id="rId2"/>
            </p:custDataLst>
          </p:nvPr>
        </p:nvSpPr>
        <p:spPr>
          <a:xfrm>
            <a:off x="485775" y="806400"/>
            <a:ext cx="11225025" cy="320400"/>
          </a:xfrm>
        </p:spPr>
        <p:txBody>
          <a:bodyPr/>
          <a:lstStyle>
            <a:lvl1pPr marL="0" indent="0">
              <a:buNone/>
              <a:defRPr b="1">
                <a:solidFill>
                  <a:schemeClr val="dk1"/>
                </a:solidFill>
              </a:defRPr>
            </a:lvl1pPr>
          </a:lstStyle>
          <a:p>
            <a:pPr lvl="0"/>
            <a:r>
              <a:rPr lang="en-US"/>
              <a:t>Click to add subtitle</a:t>
            </a:r>
          </a:p>
        </p:txBody>
      </p:sp>
    </p:spTree>
    <p:extLst>
      <p:ext uri="{BB962C8B-B14F-4D97-AF65-F5344CB8AC3E}">
        <p14:creationId xmlns:p14="http://schemas.microsoft.com/office/powerpoint/2010/main" val="428465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 half page 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884985-C696-5E4D-9E23-27814C89ACD7}"/>
              </a:ext>
            </a:extLst>
          </p:cNvPr>
          <p:cNvSpPr/>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329" y="381000"/>
            <a:ext cx="4572000" cy="822960"/>
          </a:xfrm>
          <a:prstGeom prst="rect">
            <a:avLst/>
          </a:prstGeom>
        </p:spPr>
        <p:txBody>
          <a:bodyPr/>
          <a:lstStyle>
            <a:lvl1pPr>
              <a:defRPr sz="3000">
                <a:latin typeface="Arial" panose="020B0604020202020204" pitchFamily="34" charset="0"/>
                <a:cs typeface="Arial" panose="020B0604020202020204" pitchFamily="34" charset="0"/>
              </a:defRPr>
            </a:lvl1pPr>
          </a:lstStyle>
          <a:p>
            <a:r>
              <a:rPr lang="en-US" dirty="0"/>
              <a:t>Click to edit Master title style</a:t>
            </a:r>
          </a:p>
        </p:txBody>
      </p:sp>
      <p:pic>
        <p:nvPicPr>
          <p:cNvPr id="11" name="ContentLogo_COLOUR">
            <a:extLst>
              <a:ext uri="{FF2B5EF4-FFF2-40B4-BE49-F238E27FC236}">
                <a16:creationId xmlns:a16="http://schemas.microsoft.com/office/drawing/2014/main" id="{9B33A6F1-D9ED-814D-B00C-C62EE998C0F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invGray">
          <a:xfrm>
            <a:off x="486029" y="6515989"/>
            <a:ext cx="728473" cy="115824"/>
          </a:xfrm>
          <a:prstGeom prst="rect">
            <a:avLst/>
          </a:prstGeom>
        </p:spPr>
      </p:pic>
    </p:spTree>
    <p:extLst>
      <p:ext uri="{BB962C8B-B14F-4D97-AF65-F5344CB8AC3E}">
        <p14:creationId xmlns:p14="http://schemas.microsoft.com/office/powerpoint/2010/main" val="2995984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71500"/>
            <a:ext cx="10113264" cy="952500"/>
          </a:xfrm>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endParaRPr lang="en-GB" dirty="0"/>
          </a:p>
        </p:txBody>
      </p:sp>
    </p:spTree>
    <p:extLst>
      <p:ext uri="{BB962C8B-B14F-4D97-AF65-F5344CB8AC3E}">
        <p14:creationId xmlns:p14="http://schemas.microsoft.com/office/powerpoint/2010/main" val="263483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78481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1981201"/>
            <a:ext cx="4754880" cy="4195763"/>
          </a:xfrm>
        </p:spPr>
        <p:txBody>
          <a:bodyPr>
            <a:normAutofit/>
          </a:bodyPr>
          <a:lstStyle>
            <a:lvl1pPr>
              <a:spcBef>
                <a:spcPts val="600"/>
              </a:spcBef>
              <a:defRPr sz="12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096000" y="1981201"/>
            <a:ext cx="4754880" cy="4195763"/>
          </a:xfrm>
        </p:spPr>
        <p:txBody>
          <a:bodyPr>
            <a:normAutofit/>
          </a:bodyPr>
          <a:lstStyle>
            <a:lvl1pPr>
              <a:spcBef>
                <a:spcPts val="600"/>
              </a:spcBef>
              <a:defRPr sz="12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6159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1981201"/>
            <a:ext cx="2926080" cy="4195763"/>
          </a:xfrm>
        </p:spPr>
        <p:txBody>
          <a:bodyPr>
            <a:normAutofit/>
          </a:bodyPr>
          <a:lstStyle>
            <a:lvl1pPr>
              <a:spcBef>
                <a:spcPts val="600"/>
              </a:spcBef>
              <a:defRPr sz="12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p:cNvSpPr>
            <a:spLocks noGrp="1"/>
          </p:cNvSpPr>
          <p:nvPr>
            <p:ph sz="half" idx="13"/>
          </p:nvPr>
        </p:nvSpPr>
        <p:spPr>
          <a:xfrm>
            <a:off x="4343400" y="1981199"/>
            <a:ext cx="2926080" cy="4195764"/>
          </a:xfrm>
        </p:spPr>
        <p:txBody>
          <a:bodyPr>
            <a:normAutofit/>
          </a:bodyPr>
          <a:lstStyle>
            <a:lvl1pPr>
              <a:spcBef>
                <a:spcPts val="600"/>
              </a:spcBef>
              <a:defRPr sz="12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sz="half" idx="14"/>
          </p:nvPr>
        </p:nvSpPr>
        <p:spPr>
          <a:xfrm>
            <a:off x="7810500" y="1981199"/>
            <a:ext cx="2926080" cy="4195764"/>
          </a:xfrm>
        </p:spPr>
        <p:txBody>
          <a:bodyPr>
            <a:normAutofit/>
          </a:bodyPr>
          <a:lstStyle>
            <a:lvl1pPr>
              <a:spcBef>
                <a:spcPts val="600"/>
              </a:spcBef>
              <a:defRPr sz="12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05135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105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Gradient">
    <p:bg>
      <p:bgPr>
        <a:gradFill flip="none" rotWithShape="1">
          <a:gsLst>
            <a:gs pos="30000">
              <a:schemeClr val="accent1"/>
            </a:gs>
            <a:gs pos="100000">
              <a:schemeClr val="accent5"/>
            </a:gs>
          </a:gsLst>
          <a:lin ang="189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29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gradFill flip="none" rotWithShape="1">
          <a:gsLst>
            <a:gs pos="30000">
              <a:schemeClr val="accent1"/>
            </a:gs>
            <a:gs pos="100000">
              <a:schemeClr val="accent5"/>
            </a:gs>
          </a:gsLst>
          <a:lin ang="18900000" scaled="0"/>
          <a:tileRect/>
        </a:gradFill>
        <a:effectLst/>
      </p:bgPr>
    </p:bg>
    <p:spTree>
      <p:nvGrpSpPr>
        <p:cNvPr id="1" name=""/>
        <p:cNvGrpSpPr/>
        <p:nvPr/>
      </p:nvGrpSpPr>
      <p:grpSpPr>
        <a:xfrm>
          <a:off x="0" y="0"/>
          <a:ext cx="0" cy="0"/>
          <a:chOff x="0" y="0"/>
          <a:chExt cx="0" cy="0"/>
        </a:xfrm>
      </p:grpSpPr>
      <p:sp>
        <p:nvSpPr>
          <p:cNvPr id="5" name="DividerTitle"/>
          <p:cNvSpPr>
            <a:spLocks noGrp="1"/>
          </p:cNvSpPr>
          <p:nvPr>
            <p:ph type="body" sz="quarter" idx="10" hasCustomPrompt="1"/>
          </p:nvPr>
        </p:nvSpPr>
        <p:spPr>
          <a:xfrm>
            <a:off x="914400" y="1568247"/>
            <a:ext cx="7765589" cy="280577"/>
          </a:xfrm>
          <a:noFill/>
        </p:spPr>
        <p:txBody>
          <a:bodyPr vert="horz" wrap="none" lIns="0" tIns="0" rIns="0" bIns="0" rtlCol="0" anchor="t" anchorCtr="0">
            <a:noAutofit/>
          </a:bodyPr>
          <a:lstStyle>
            <a:lvl1pPr marL="0" indent="0">
              <a:buNone/>
              <a:defRPr lang="en-US" b="1" baseline="0" smtClean="0">
                <a:solidFill>
                  <a:schemeClr val="bg1"/>
                </a:solidFill>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GB" sz="1800">
                <a:latin typeface="+mn-lt"/>
              </a:defRPr>
            </a:lvl5pPr>
          </a:lstStyle>
          <a:p>
            <a:pPr lvl="0">
              <a:tabLst>
                <a:tab pos="1600200" algn="l"/>
              </a:tabLst>
            </a:pPr>
            <a:r>
              <a:rPr lang="en-US"/>
              <a:t>Enter Title Here</a:t>
            </a:r>
            <a:endParaRPr lang="en-US" dirty="0"/>
          </a:p>
        </p:txBody>
      </p:sp>
      <p:sp>
        <p:nvSpPr>
          <p:cNvPr id="6" name="DividerSubTitle"/>
          <p:cNvSpPr>
            <a:spLocks noGrp="1"/>
          </p:cNvSpPr>
          <p:nvPr>
            <p:ph type="body" sz="quarter" idx="11" hasCustomPrompt="1"/>
          </p:nvPr>
        </p:nvSpPr>
        <p:spPr>
          <a:xfrm>
            <a:off x="914400" y="1900442"/>
            <a:ext cx="7765589" cy="280577"/>
          </a:xfrm>
          <a:noFill/>
        </p:spPr>
        <p:txBody>
          <a:bodyPr vert="horz" wrap="none" lIns="0" tIns="0" rIns="0" bIns="0" rtlCol="0" anchor="t" anchorCtr="0">
            <a:noAutofit/>
          </a:bodyPr>
          <a:lstStyle>
            <a:lvl1pPr marL="0" indent="0">
              <a:buNone/>
              <a:defRPr lang="en-US" b="0" baseline="0" smtClean="0">
                <a:solidFill>
                  <a:schemeClr val="bg1"/>
                </a:solidFill>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GB" sz="1800">
                <a:latin typeface="+mn-lt"/>
              </a:defRPr>
            </a:lvl5pPr>
          </a:lstStyle>
          <a:p>
            <a:pPr lvl="0">
              <a:tabLst>
                <a:tab pos="1600200" algn="l"/>
              </a:tabLst>
            </a:pPr>
            <a:r>
              <a:rPr lang="en-US"/>
              <a:t>Enter Sub-title Here</a:t>
            </a:r>
            <a:endParaRPr lang="en-US" dirty="0"/>
          </a:p>
        </p:txBody>
      </p:sp>
      <p:sp>
        <p:nvSpPr>
          <p:cNvPr id="7" name="SectionNumber"/>
          <p:cNvSpPr>
            <a:spLocks noGrp="1"/>
          </p:cNvSpPr>
          <p:nvPr>
            <p:ph type="body" sz="quarter" idx="12" hasCustomPrompt="1"/>
          </p:nvPr>
        </p:nvSpPr>
        <p:spPr>
          <a:xfrm>
            <a:off x="5166852" y="2928886"/>
            <a:ext cx="6336891" cy="5628095"/>
          </a:xfrm>
          <a:noFill/>
        </p:spPr>
        <p:txBody>
          <a:bodyPr vert="horz" wrap="none" lIns="0" tIns="0" rIns="0" bIns="0" rtlCol="0" anchor="b" anchorCtr="0">
            <a:noAutofit/>
          </a:bodyPr>
          <a:lstStyle>
            <a:lvl1pPr marL="0" indent="0" algn="r">
              <a:buNone/>
              <a:defRPr lang="en-US" sz="50000" b="1" dirty="0" smtClean="0">
                <a:solidFill>
                  <a:schemeClr val="bg1"/>
                </a:solidFill>
                <a:latin typeface="+mj-lt"/>
              </a:defRPr>
            </a:lvl1pPr>
          </a:lstStyle>
          <a:p>
            <a:pPr lvl="0">
              <a:tabLst>
                <a:tab pos="1600200" algn="l"/>
              </a:tabLst>
            </a:pPr>
            <a:r>
              <a:rPr lang="en-US" dirty="0"/>
              <a:t>#</a:t>
            </a:r>
          </a:p>
        </p:txBody>
      </p:sp>
    </p:spTree>
    <p:extLst>
      <p:ext uri="{BB962C8B-B14F-4D97-AF65-F5344CB8AC3E}">
        <p14:creationId xmlns:p14="http://schemas.microsoft.com/office/powerpoint/2010/main" val="2590718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Tagline">
    <p:bg>
      <p:bgPr>
        <a:gradFill flip="none" rotWithShape="1">
          <a:gsLst>
            <a:gs pos="30000">
              <a:schemeClr val="accent1"/>
            </a:gs>
            <a:gs pos="100000">
              <a:schemeClr val="accent5"/>
            </a:gs>
          </a:gsLst>
          <a:lin ang="18900000" scaled="0"/>
          <a:tileRect/>
        </a:gradFill>
        <a:effectLst/>
      </p:bgPr>
    </p:bg>
    <p:spTree>
      <p:nvGrpSpPr>
        <p:cNvPr id="1" name=""/>
        <p:cNvGrpSpPr/>
        <p:nvPr/>
      </p:nvGrpSpPr>
      <p:grpSpPr>
        <a:xfrm>
          <a:off x="0" y="0"/>
          <a:ext cx="0" cy="0"/>
          <a:chOff x="0" y="0"/>
          <a:chExt cx="0" cy="0"/>
        </a:xfrm>
      </p:grpSpPr>
      <p:pic>
        <p:nvPicPr>
          <p:cNvPr id="2" name="TagImag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2726938" y="2476498"/>
            <a:ext cx="6738125" cy="1905004"/>
          </a:xfrm>
          <a:prstGeom prst="rect">
            <a:avLst/>
          </a:prstGeom>
        </p:spPr>
      </p:pic>
    </p:spTree>
    <p:extLst>
      <p:ext uri="{BB962C8B-B14F-4D97-AF65-F5344CB8AC3E}">
        <p14:creationId xmlns:p14="http://schemas.microsoft.com/office/powerpoint/2010/main" val="4088502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Title"/>
          <p:cNvSpPr>
            <a:spLocks noGrp="1"/>
          </p:cNvSpPr>
          <p:nvPr>
            <p:ph type="title"/>
            <p:custDataLst>
              <p:tags r:id="rId17"/>
            </p:custDataLst>
          </p:nvPr>
        </p:nvSpPr>
        <p:spPr>
          <a:xfrm>
            <a:off x="914400" y="571500"/>
            <a:ext cx="10113264" cy="952500"/>
          </a:xfrm>
          <a:prstGeom prst="rect">
            <a:avLst/>
          </a:prstGeom>
        </p:spPr>
        <p:txBody>
          <a:bodyPr vert="horz" lIns="0" tIns="0" rIns="0" bIns="0" rtlCol="0" anchor="t">
            <a:normAutofit/>
          </a:bodyPr>
          <a:lstStyle/>
          <a:p>
            <a:r>
              <a:rPr lang="en-US"/>
              <a:t>Click to edit Master title style</a:t>
            </a:r>
            <a:endParaRPr lang="en-GB" dirty="0"/>
          </a:p>
        </p:txBody>
      </p:sp>
      <p:sp>
        <p:nvSpPr>
          <p:cNvPr id="3" name="SlideBody"/>
          <p:cNvSpPr>
            <a:spLocks noGrp="1"/>
          </p:cNvSpPr>
          <p:nvPr>
            <p:ph type="body" idx="1"/>
          </p:nvPr>
        </p:nvSpPr>
        <p:spPr>
          <a:xfrm>
            <a:off x="914400" y="1981201"/>
            <a:ext cx="10113264" cy="4195763"/>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cNvSpPr>
            <a:spLocks noGrp="1"/>
          </p:cNvSpPr>
          <p:nvPr>
            <p:ph type="dt" sz="half" idx="2"/>
          </p:nvPr>
        </p:nvSpPr>
        <p:spPr>
          <a:xfrm>
            <a:off x="2628000" y="6325200"/>
            <a:ext cx="3470400" cy="129600"/>
          </a:xfrm>
          <a:prstGeom prst="rect">
            <a:avLst/>
          </a:prstGeom>
        </p:spPr>
        <p:txBody>
          <a:bodyPr vert="horz" lIns="0" tIns="0" rIns="0" bIns="0" rtlCol="0" anchor="t"/>
          <a:lstStyle>
            <a:lvl1pPr algn="l">
              <a:defRPr lang="en-GB" sz="800" b="0" smtClean="0">
                <a:solidFill>
                  <a:srgbClr val="52575C"/>
                </a:solidFill>
                <a:latin typeface="+mn-lt"/>
              </a:defRPr>
            </a:lvl1pPr>
          </a:lstStyle>
          <a:p>
            <a:endParaRPr lang="en-GB" dirty="0"/>
          </a:p>
        </p:txBody>
      </p:sp>
      <p:sp>
        <p:nvSpPr>
          <p:cNvPr id="4" name="FilePath"/>
          <p:cNvSpPr txBox="1"/>
          <p:nvPr userDrawn="1"/>
        </p:nvSpPr>
        <p:spPr>
          <a:xfrm>
            <a:off x="2628000" y="6483600"/>
            <a:ext cx="3470400" cy="151200"/>
          </a:xfrm>
          <a:prstGeom prst="rect">
            <a:avLst/>
          </a:prstGeom>
          <a:noFill/>
        </p:spPr>
        <p:txBody>
          <a:bodyPr vert="horz" wrap="square" lIns="0" tIns="0" rIns="0" bIns="0" rtlCol="0" anchor="t" anchorCtr="0">
            <a:noAutofit/>
          </a:bodyPr>
          <a:lstStyle>
            <a:defPPr>
              <a:defRPr lang="en-US"/>
            </a:defPPr>
            <a:lvl1pPr>
              <a:tabLst>
                <a:tab pos="1600200" algn="l"/>
              </a:tabLst>
              <a:defRPr sz="600">
                <a:solidFill>
                  <a:schemeClr val="bg2"/>
                </a:solidFill>
                <a:latin typeface="Mute" panose="00000500000000000000" pitchFamily="50" charset="0"/>
              </a:defRPr>
            </a:lvl1pPr>
          </a:lstStyle>
          <a:p>
            <a:pPr lvl="0"/>
            <a:endParaRPr lang="en-US" sz="800" dirty="0">
              <a:solidFill>
                <a:srgbClr val="52575C"/>
              </a:solidFill>
              <a:latin typeface="+mn-lt"/>
            </a:endParaRPr>
          </a:p>
        </p:txBody>
      </p:sp>
      <p:sp>
        <p:nvSpPr>
          <p:cNvPr id="8" name="Business" hidden="1"/>
          <p:cNvSpPr txBox="1">
            <a:spLocks/>
          </p:cNvSpPr>
          <p:nvPr userDrawn="1"/>
        </p:nvSpPr>
        <p:spPr>
          <a:xfrm>
            <a:off x="6264000" y="6325202"/>
            <a:ext cx="4191000" cy="277811"/>
          </a:xfrm>
          <a:prstGeom prst="rect">
            <a:avLst/>
          </a:prstGeom>
        </p:spPr>
        <p:txBody>
          <a:bodyPr vert="horz" lIns="0" tIns="0" rIns="0" bIns="0" rtlCol="0" anchor="t"/>
          <a:lstStyle>
            <a:defPPr>
              <a:defRPr lang="en-US"/>
            </a:defPPr>
            <a:lvl1pPr marL="0" algn="l" defTabSz="914400" rtl="0" eaLnBrk="1" latinLnBrk="0" hangingPunct="1">
              <a:defRPr sz="600" kern="1200">
                <a:solidFill>
                  <a:schemeClr val="bg2"/>
                </a:solidFill>
                <a:latin typeface="Mute"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52575C"/>
                </a:solidFill>
                <a:latin typeface="+mn-lt"/>
              </a:rPr>
              <a:t>Mercer</a:t>
            </a:r>
            <a:endParaRPr lang="en-US" sz="800" baseline="0" dirty="0">
              <a:solidFill>
                <a:srgbClr val="52575C"/>
              </a:solidFill>
              <a:latin typeface="+mn-lt"/>
            </a:endParaRPr>
          </a:p>
        </p:txBody>
      </p:sp>
      <p:sp>
        <p:nvSpPr>
          <p:cNvPr id="9" name="Copyright"/>
          <p:cNvSpPr txBox="1">
            <a:spLocks/>
          </p:cNvSpPr>
          <p:nvPr userDrawn="1"/>
        </p:nvSpPr>
        <p:spPr>
          <a:xfrm>
            <a:off x="914400" y="6580190"/>
            <a:ext cx="3297600" cy="277811"/>
          </a:xfrm>
          <a:prstGeom prst="rect">
            <a:avLst/>
          </a:prstGeom>
        </p:spPr>
        <p:txBody>
          <a:bodyPr vert="horz" wrap="none" lIns="0" tIns="0" rIns="0" bIns="0" rtlCol="0" anchor="t"/>
          <a:lstStyle>
            <a:defPPr>
              <a:defRPr lang="en-US"/>
            </a:defPPr>
            <a:lvl1pPr marL="0" algn="l" defTabSz="914400" rtl="0" eaLnBrk="1" latinLnBrk="0" hangingPunct="1">
              <a:defRPr sz="600" kern="1200">
                <a:solidFill>
                  <a:schemeClr val="bg2"/>
                </a:solidFill>
                <a:latin typeface="Mute"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solidFill>
                  <a:srgbClr val="52575C"/>
                </a:solidFill>
                <a:latin typeface="+mn-lt"/>
              </a:rPr>
              <a:t>Copyright © 2021 Mercer (US) Inc. All rights reserved.</a:t>
            </a:r>
            <a:endParaRPr lang="en-US" sz="800" baseline="0" dirty="0">
              <a:solidFill>
                <a:srgbClr val="52575C"/>
              </a:solidFill>
              <a:latin typeface="+mn-lt"/>
            </a:endParaRPr>
          </a:p>
        </p:txBody>
      </p:sp>
      <p:sp>
        <p:nvSpPr>
          <p:cNvPr id="5" name="SlideNumber"/>
          <p:cNvSpPr txBox="1"/>
          <p:nvPr userDrawn="1"/>
        </p:nvSpPr>
        <p:spPr>
          <a:xfrm>
            <a:off x="10358400" y="6325200"/>
            <a:ext cx="916800" cy="277200"/>
          </a:xfrm>
          <a:prstGeom prst="rect">
            <a:avLst/>
          </a:prstGeom>
        </p:spPr>
        <p:txBody>
          <a:bodyPr vert="horz" lIns="0" tIns="0" rIns="0" bIns="0" rtlCol="0" anchor="t"/>
          <a:lstStyle>
            <a:defPPr>
              <a:defRPr lang="en-US"/>
            </a:defPPr>
            <a:lvl1pPr>
              <a:defRPr sz="800">
                <a:solidFill>
                  <a:srgbClr val="52575C"/>
                </a:solidFill>
              </a:defRPr>
            </a:lvl1pPr>
          </a:lstStyle>
          <a:p>
            <a:pPr lvl="0" algn="r"/>
            <a:fld id="{996227E9-BBDC-48C4-AB02-EA11EC8F36BC}" type="slidenum">
              <a:rPr lang="en-GB" sz="1000" smtClean="0"/>
              <a:pPr lvl="0" algn="r"/>
              <a:t>‹#›</a:t>
            </a:fld>
            <a:endParaRPr lang="en-GB" sz="1000" dirty="0" err="1"/>
          </a:p>
        </p:txBody>
      </p:sp>
      <p:pic>
        <p:nvPicPr>
          <p:cNvPr id="6" name="ContentLogo"/>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invGray">
          <a:xfrm>
            <a:off x="914400" y="6324600"/>
            <a:ext cx="1166371" cy="121920"/>
          </a:xfrm>
          <a:prstGeom prst="rect">
            <a:avLst/>
          </a:prstGeom>
        </p:spPr>
      </p:pic>
    </p:spTree>
    <p:extLst>
      <p:ext uri="{BB962C8B-B14F-4D97-AF65-F5344CB8AC3E}">
        <p14:creationId xmlns:p14="http://schemas.microsoft.com/office/powerpoint/2010/main" val="4150995343"/>
      </p:ext>
    </p:extLst>
  </p:cSld>
  <p:clrMap bg1="lt1" tx1="dk1" bg2="lt2" tx2="dk2" accent1="accent1" accent2="accent2" accent3="accent3" accent4="accent4" accent5="accent5" accent6="accent6" hlink="hlink" folHlink="folHlink"/>
  <p:sldLayoutIdLst>
    <p:sldLayoutId id="2147483659" r:id="rId1"/>
    <p:sldLayoutId id="2147483650" r:id="rId2"/>
    <p:sldLayoutId id="2147483654" r:id="rId3"/>
    <p:sldLayoutId id="2147483652" r:id="rId4"/>
    <p:sldLayoutId id="2147483656" r:id="rId5"/>
    <p:sldLayoutId id="2147483655" r:id="rId6"/>
    <p:sldLayoutId id="2147483661" r:id="rId7"/>
    <p:sldLayoutId id="2147483657" r:id="rId8"/>
    <p:sldLayoutId id="2147483660" r:id="rId9"/>
    <p:sldLayoutId id="2147483658" r:id="rId10"/>
    <p:sldLayoutId id="2147483715" r:id="rId11"/>
    <p:sldLayoutId id="2147483716" r:id="rId12"/>
    <p:sldLayoutId id="2147483717" r:id="rId13"/>
    <p:sldLayoutId id="2147483718" r:id="rId14"/>
    <p:sldLayoutId id="2147483719" r:id="rId15"/>
  </p:sldLayoutIdLs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200"/>
        </a:spcBef>
        <a:buFont typeface="Mute" panose="00000500000000000000" pitchFamily="50" charset="0"/>
        <a:buChar char="•"/>
        <a:defRPr sz="1800" kern="1200">
          <a:solidFill>
            <a:schemeClr val="tx1"/>
          </a:solidFill>
          <a:latin typeface="+mn-lt"/>
          <a:ea typeface="+mn-ea"/>
          <a:cs typeface="+mn-cs"/>
        </a:defRPr>
      </a:lvl1pPr>
      <a:lvl2pPr marL="457200" indent="-228600" algn="l" defTabSz="914400" rtl="0" eaLnBrk="1" latinLnBrk="0" hangingPunct="1">
        <a:lnSpc>
          <a:spcPct val="100000"/>
        </a:lnSpc>
        <a:spcBef>
          <a:spcPts val="1200"/>
        </a:spcBef>
        <a:buFont typeface="Mute" panose="00000500000000000000" pitchFamily="50" charset="0"/>
        <a:buChar char="–"/>
        <a:defRPr sz="1800" kern="1200">
          <a:solidFill>
            <a:schemeClr val="tx1"/>
          </a:solidFill>
          <a:latin typeface="+mn-lt"/>
          <a:ea typeface="+mn-ea"/>
          <a:cs typeface="+mn-cs"/>
        </a:defRPr>
      </a:lvl2pPr>
      <a:lvl3pPr marL="685800" indent="-228600" algn="l" defTabSz="914400" rtl="0" eaLnBrk="1" latinLnBrk="0" hangingPunct="1">
        <a:lnSpc>
          <a:spcPct val="100000"/>
        </a:lnSpc>
        <a:spcBef>
          <a:spcPts val="1200"/>
        </a:spcBef>
        <a:buFont typeface="Mute" panose="00000500000000000000" pitchFamily="50" charset="0"/>
        <a:buChar char="-"/>
        <a:defRPr sz="1800" kern="1200">
          <a:solidFill>
            <a:schemeClr val="tx1"/>
          </a:solidFill>
          <a:latin typeface="+mn-lt"/>
          <a:ea typeface="+mn-ea"/>
          <a:cs typeface="+mn-cs"/>
        </a:defRPr>
      </a:lvl3pPr>
      <a:lvl4pPr marL="914400" indent="-228600" algn="l" defTabSz="914400" rtl="0" eaLnBrk="1" latinLnBrk="0" hangingPunct="1">
        <a:lnSpc>
          <a:spcPct val="100000"/>
        </a:lnSpc>
        <a:spcBef>
          <a:spcPts val="1200"/>
        </a:spcBef>
        <a:buFont typeface="Mute" panose="00000500000000000000" pitchFamily="50" charset="0"/>
        <a:buChar char="-"/>
        <a:defRPr sz="1400" kern="1200">
          <a:solidFill>
            <a:schemeClr val="tx1"/>
          </a:solidFill>
          <a:latin typeface="+mn-lt"/>
          <a:ea typeface="+mn-ea"/>
          <a:cs typeface="+mn-cs"/>
        </a:defRPr>
      </a:lvl4pPr>
      <a:lvl5pPr marL="1143000" indent="-228600" algn="l" defTabSz="914400" rtl="0" eaLnBrk="1" latinLnBrk="0" hangingPunct="1">
        <a:lnSpc>
          <a:spcPct val="100000"/>
        </a:lnSpc>
        <a:spcBef>
          <a:spcPts val="1200"/>
        </a:spcBef>
        <a:buFont typeface="Mute" panose="00000500000000000000" pitchFamily="50"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76" userDrawn="1">
          <p15:clr>
            <a:srgbClr val="F26B43"/>
          </p15:clr>
        </p15:guide>
        <p15:guide id="8" pos="7104" userDrawn="1">
          <p15:clr>
            <a:srgbClr val="F26B43"/>
          </p15:clr>
        </p15:guide>
        <p15:guide id="9" orient="horz" pos="360" userDrawn="1">
          <p15:clr>
            <a:srgbClr val="F26B43"/>
          </p15:clr>
        </p15:guide>
        <p15:guide id="10" orient="horz" pos="960" userDrawn="1">
          <p15:clr>
            <a:srgbClr val="F26B43"/>
          </p15:clr>
        </p15:guide>
        <p15:guide id="11" orient="horz" pos="1248" userDrawn="1">
          <p15:clr>
            <a:srgbClr val="F26B43"/>
          </p15:clr>
        </p15:guide>
        <p15:guide id="1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slideLayout" Target="../slideLayouts/slideLayout1.xml"/><Relationship Id="rId4" Type="http://schemas.openxmlformats.org/officeDocument/2006/relationships/tags" Target="../tags/tag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20.xml"/><Relationship Id="rId5" Type="http://schemas.openxmlformats.org/officeDocument/2006/relationships/chart" Target="../charts/char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3.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notesSlide" Target="../notesSlides/notesSlide4.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slideLayout" Target="../slideLayouts/slideLayout11.xml"/><Relationship Id="rId1" Type="http://schemas.openxmlformats.org/officeDocument/2006/relationships/tags" Target="../tags/tag15.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chart" Target="../charts/chart2.xm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4.png"/><Relationship Id="rId2" Type="http://schemas.openxmlformats.org/officeDocument/2006/relationships/slideLayout" Target="../slideLayouts/slideLayout5.xml"/><Relationship Id="rId1" Type="http://schemas.openxmlformats.org/officeDocument/2006/relationships/tags" Target="../tags/tag1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eroHeading2"/>
          <p:cNvSpPr>
            <a:spLocks noGrp="1"/>
          </p:cNvSpPr>
          <p:nvPr>
            <p:ph type="subTitle" idx="1"/>
            <p:custDataLst>
              <p:tags r:id="rId2"/>
            </p:custDataLst>
          </p:nvPr>
        </p:nvSpPr>
        <p:spPr>
          <a:xfrm>
            <a:off x="864995" y="1097395"/>
            <a:ext cx="10018207" cy="2469261"/>
          </a:xfrm>
        </p:spPr>
        <p:txBody>
          <a:bodyPr wrap="square"/>
          <a:lstStyle/>
          <a:p>
            <a:r>
              <a:rPr lang="en-US" sz="5400" dirty="0">
                <a:latin typeface="Arial" panose="020B0604020202020204" pitchFamily="34" charset="0"/>
                <a:cs typeface="Arial" panose="020B0604020202020204" pitchFamily="34" charset="0"/>
              </a:rPr>
              <a:t>Employer Trends in Primary Care</a:t>
            </a:r>
          </a:p>
          <a:p>
            <a:r>
              <a:rPr lang="en-US" sz="2800" dirty="0">
                <a:latin typeface="Arial" panose="020B0604020202020204" pitchFamily="34" charset="0"/>
                <a:cs typeface="Arial" panose="020B0604020202020204" pitchFamily="34" charset="0"/>
              </a:rPr>
              <a:t>Rhode Island Business Group on                                                 Health (RIBGH)</a:t>
            </a:r>
          </a:p>
          <a:p>
            <a:endParaRPr lang="en-US" sz="2800" dirty="0">
              <a:latin typeface="Arial" panose="020B0604020202020204" pitchFamily="34" charset="0"/>
              <a:cs typeface="Arial" panose="020B0604020202020204" pitchFamily="34" charset="0"/>
            </a:endParaRPr>
          </a:p>
          <a:p>
            <a:r>
              <a:rPr lang="en-US" sz="2400" b="0" dirty="0">
                <a:latin typeface="Arial" panose="020B0604020202020204" pitchFamily="34" charset="0"/>
                <a:cs typeface="Arial" panose="020B0604020202020204" pitchFamily="34" charset="0"/>
              </a:rPr>
              <a:t>September 14, 2023</a:t>
            </a:r>
            <a:endParaRPr lang="en-US" sz="1600" b="0" dirty="0">
              <a:latin typeface="Arial" panose="020B0604020202020204" pitchFamily="34" charset="0"/>
              <a:cs typeface="Arial" panose="020B0604020202020204" pitchFamily="34" charset="0"/>
            </a:endParaRPr>
          </a:p>
        </p:txBody>
      </p:sp>
      <p:sp>
        <p:nvSpPr>
          <p:cNvPr id="7" name="Summary"/>
          <p:cNvSpPr txBox="1"/>
          <p:nvPr>
            <p:custDataLst>
              <p:tags r:id="rId3"/>
            </p:custDataLst>
          </p:nvPr>
        </p:nvSpPr>
        <p:spPr>
          <a:xfrm>
            <a:off x="3496800" y="5169600"/>
            <a:ext cx="1188000" cy="216000"/>
          </a:xfrm>
          <a:prstGeom prst="rect">
            <a:avLst/>
          </a:prstGeom>
          <a:noFill/>
        </p:spPr>
        <p:txBody>
          <a:bodyPr vert="horz" wrap="none" lIns="0" tIns="0" rIns="0" bIns="0" rtlCol="0" anchor="t" anchorCtr="0">
            <a:noAutofit/>
          </a:bodyPr>
          <a:lstStyle/>
          <a:p>
            <a:pPr>
              <a:tabLst>
                <a:tab pos="1600200" algn="l"/>
              </a:tabLst>
            </a:pPr>
            <a:endParaRPr lang="en-US" sz="1200" dirty="0">
              <a:solidFill>
                <a:srgbClr val="52575C"/>
              </a:solidFill>
            </a:endParaRPr>
          </a:p>
        </p:txBody>
      </p:sp>
      <p:sp>
        <p:nvSpPr>
          <p:cNvPr id="11" name="Location"/>
          <p:cNvSpPr txBox="1"/>
          <p:nvPr>
            <p:custDataLst>
              <p:tags r:id="rId4"/>
            </p:custDataLst>
          </p:nvPr>
        </p:nvSpPr>
        <p:spPr>
          <a:xfrm>
            <a:off x="2211600" y="5839200"/>
            <a:ext cx="2469600" cy="208800"/>
          </a:xfrm>
          <a:prstGeom prst="rect">
            <a:avLst/>
          </a:prstGeom>
          <a:noFill/>
        </p:spPr>
        <p:txBody>
          <a:bodyPr vert="horz" wrap="none" lIns="0" tIns="0" rIns="0" bIns="0" rtlCol="0" anchor="t" anchorCtr="0">
            <a:noAutofit/>
          </a:bodyPr>
          <a:lstStyle/>
          <a:p>
            <a:pPr>
              <a:tabLst>
                <a:tab pos="1600200" algn="l"/>
              </a:tabLst>
            </a:pPr>
            <a:endParaRPr lang="en-US" sz="1200" dirty="0">
              <a:solidFill>
                <a:srgbClr val="52575C"/>
              </a:solidFill>
            </a:endParaRPr>
          </a:p>
        </p:txBody>
      </p:sp>
    </p:spTree>
    <p:custDataLst>
      <p:tags r:id="rId1"/>
    </p:custDataLst>
    <p:extLst>
      <p:ext uri="{BB962C8B-B14F-4D97-AF65-F5344CB8AC3E}">
        <p14:creationId xmlns:p14="http://schemas.microsoft.com/office/powerpoint/2010/main" val="3339986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F2558B-1D68-35B2-5D19-C4432E677D3C}"/>
              </a:ext>
            </a:extLst>
          </p:cNvPr>
          <p:cNvSpPr>
            <a:spLocks noGrp="1"/>
          </p:cNvSpPr>
          <p:nvPr>
            <p:ph type="title"/>
          </p:nvPr>
        </p:nvSpPr>
        <p:spPr/>
        <p:txBody>
          <a:bodyPr lIns="0">
            <a:normAutofit fontScale="90000"/>
          </a:bodyPr>
          <a:lstStyle/>
          <a:p>
            <a:r>
              <a:rPr lang="en-US" dirty="0"/>
              <a:t>Expanding virtual care beyond traditional telemedicine  </a:t>
            </a:r>
            <a:endParaRPr lang="en-US" dirty="0">
              <a:solidFill>
                <a:schemeClr val="tx1"/>
              </a:solidFill>
              <a:cs typeface="Arial" panose="020B0604020202020204" pitchFamily="34" charset="0"/>
            </a:endParaRPr>
          </a:p>
        </p:txBody>
      </p:sp>
      <p:sp>
        <p:nvSpPr>
          <p:cNvPr id="2" name="TextBox 1">
            <a:extLst>
              <a:ext uri="{FF2B5EF4-FFF2-40B4-BE49-F238E27FC236}">
                <a16:creationId xmlns:a16="http://schemas.microsoft.com/office/drawing/2014/main" id="{455B8090-CD8E-DA28-EE20-175C037FA066}"/>
              </a:ext>
            </a:extLst>
          </p:cNvPr>
          <p:cNvSpPr txBox="1"/>
          <p:nvPr/>
        </p:nvSpPr>
        <p:spPr>
          <a:xfrm>
            <a:off x="473328" y="1757349"/>
            <a:ext cx="5181600" cy="457200"/>
          </a:xfrm>
          <a:prstGeom prst="rect">
            <a:avLst/>
          </a:prstGeom>
          <a:noFill/>
        </p:spPr>
        <p:txBody>
          <a:bodyPr vert="horz" wrap="square" lIns="0" tIns="0" rIns="0" bIns="0" rtlCol="0" anchor="t" anchorCtr="0">
            <a:noAutofit/>
          </a:bodyPr>
          <a:lstStyle/>
          <a:p>
            <a:pPr>
              <a:defRPr/>
            </a:pPr>
            <a:r>
              <a:rPr lang="en-US" dirty="0"/>
              <a:t>Telemedicine for acute care is a nearly universal offering. But today nearly two-thirds of sponsors provide other virtual solutions to address a broader range of healthcare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chemeClr val="accent1"/>
              </a:solidFill>
              <a:latin typeface="+mj-lt"/>
            </a:endParaRPr>
          </a:p>
        </p:txBody>
      </p:sp>
      <p:sp>
        <p:nvSpPr>
          <p:cNvPr id="3" name="TextBox 2">
            <a:extLst>
              <a:ext uri="{FF2B5EF4-FFF2-40B4-BE49-F238E27FC236}">
                <a16:creationId xmlns:a16="http://schemas.microsoft.com/office/drawing/2014/main" id="{338A445B-96EB-547E-C05F-85E0A1A9BEBA}"/>
              </a:ext>
            </a:extLst>
          </p:cNvPr>
          <p:cNvSpPr txBox="1"/>
          <p:nvPr/>
        </p:nvSpPr>
        <p:spPr>
          <a:xfrm>
            <a:off x="6804998" y="975360"/>
            <a:ext cx="4013200" cy="457200"/>
          </a:xfrm>
          <a:prstGeom prst="rect">
            <a:avLst/>
          </a:prstGeom>
          <a:noFill/>
        </p:spPr>
        <p:txBody>
          <a:bodyPr vert="horz" wrap="square" lIns="0" tIns="0" rIns="0" bIns="0" rtlCol="0" anchor="t" anchorCtr="0">
            <a:noAutofit/>
          </a:bodyPr>
          <a:lstStyle/>
          <a:p>
            <a:r>
              <a:rPr lang="en-US" b="1" dirty="0">
                <a:solidFill>
                  <a:schemeClr val="accent1"/>
                </a:solidFill>
                <a:latin typeface="+mj-lt"/>
              </a:rPr>
              <a:t>Virtual</a:t>
            </a:r>
            <a:r>
              <a:rPr lang="en-US" b="1" dirty="0">
                <a:solidFill>
                  <a:schemeClr val="accent1"/>
                </a:solidFill>
              </a:rPr>
              <a:t> care solutions offered*</a:t>
            </a:r>
          </a:p>
        </p:txBody>
      </p:sp>
      <p:sp>
        <p:nvSpPr>
          <p:cNvPr id="6" name="Copyright">
            <a:extLst>
              <a:ext uri="{FF2B5EF4-FFF2-40B4-BE49-F238E27FC236}">
                <a16:creationId xmlns:a16="http://schemas.microsoft.com/office/drawing/2014/main" id="{70797FF8-6B13-FAB3-E9A8-2CB7A04D6B53}"/>
              </a:ext>
            </a:extLst>
          </p:cNvPr>
          <p:cNvSpPr txBox="1">
            <a:spLocks/>
          </p:cNvSpPr>
          <p:nvPr/>
        </p:nvSpPr>
        <p:spPr>
          <a:xfrm>
            <a:off x="6797093" y="6495354"/>
            <a:ext cx="2885543" cy="277810"/>
          </a:xfrm>
          <a:prstGeom prst="rect">
            <a:avLst/>
          </a:prstGeom>
        </p:spPr>
        <p:txBody>
          <a:bodyPr vert="horz" wrap="none" lIns="0" tIns="0" rIns="0" bIns="0" rtlCol="0" anchor="t"/>
          <a:lstStyle>
            <a:defPPr>
              <a:defRPr lang="en-US"/>
            </a:defPPr>
            <a:lvl1pPr marL="0" algn="l" defTabSz="914400" rtl="0" eaLnBrk="1" latinLnBrk="0" hangingPunct="1">
              <a:defRPr sz="600" kern="1200">
                <a:solidFill>
                  <a:schemeClr val="bg2"/>
                </a:solidFill>
                <a:latin typeface="Mute"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0" i="0" baseline="0" dirty="0">
                <a:solidFill>
                  <a:schemeClr val="bg1"/>
                </a:solidFill>
                <a:latin typeface="Arial" panose="020B0604020202020204" pitchFamily="34" charset="0"/>
                <a:cs typeface="Arial" panose="020B0604020202020204" pitchFamily="34" charset="0"/>
              </a:rPr>
              <a:t>Mercer Survey on Health &amp; Benefit Strategies for 2024</a:t>
            </a:r>
          </a:p>
        </p:txBody>
      </p:sp>
      <p:graphicFrame>
        <p:nvGraphicFramePr>
          <p:cNvPr id="9" name="Chart 8">
            <a:extLst>
              <a:ext uri="{FF2B5EF4-FFF2-40B4-BE49-F238E27FC236}">
                <a16:creationId xmlns:a16="http://schemas.microsoft.com/office/drawing/2014/main" id="{26E7F8BD-0820-7079-A42B-574D7F75CB9D}"/>
              </a:ext>
            </a:extLst>
          </p:cNvPr>
          <p:cNvGraphicFramePr/>
          <p:nvPr/>
        </p:nvGraphicFramePr>
        <p:xfrm>
          <a:off x="1416335" y="2935121"/>
          <a:ext cx="5285508" cy="35602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BD8E83DD-C0E8-F301-A811-17FBE40CED9F}"/>
              </a:ext>
            </a:extLst>
          </p:cNvPr>
          <p:cNvGraphicFramePr/>
          <p:nvPr/>
        </p:nvGraphicFramePr>
        <p:xfrm>
          <a:off x="6645087" y="1733550"/>
          <a:ext cx="5219700" cy="4815779"/>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3454D17A-E4DA-062A-D35F-5A994043FCDD}"/>
              </a:ext>
            </a:extLst>
          </p:cNvPr>
          <p:cNvSpPr txBox="1"/>
          <p:nvPr/>
        </p:nvSpPr>
        <p:spPr>
          <a:xfrm>
            <a:off x="6781799" y="1531713"/>
            <a:ext cx="4005796" cy="358986"/>
          </a:xfrm>
          <a:prstGeom prst="rect">
            <a:avLst/>
          </a:prstGeom>
          <a:noFill/>
        </p:spPr>
        <p:txBody>
          <a:bodyPr vert="horz" wrap="square" lIns="0" tIns="0" rIns="0" bIns="0" rtlCol="0" anchor="t" anchorCtr="0">
            <a:noAutofit/>
          </a:bodyPr>
          <a:lstStyle/>
          <a:p>
            <a:r>
              <a:rPr lang="en-US" sz="1400" b="1" dirty="0">
                <a:solidFill>
                  <a:schemeClr val="bg1"/>
                </a:solidFill>
              </a:rPr>
              <a:t>Behavioral health care </a:t>
            </a:r>
            <a:r>
              <a:rPr lang="en-US" sz="1400" dirty="0">
                <a:solidFill>
                  <a:schemeClr val="bg1"/>
                </a:solidFill>
              </a:rPr>
              <a:t>(network of exclusively virtual therapists) </a:t>
            </a:r>
          </a:p>
        </p:txBody>
      </p:sp>
      <p:sp>
        <p:nvSpPr>
          <p:cNvPr id="12" name="TextBox 11">
            <a:extLst>
              <a:ext uri="{FF2B5EF4-FFF2-40B4-BE49-F238E27FC236}">
                <a16:creationId xmlns:a16="http://schemas.microsoft.com/office/drawing/2014/main" id="{F2E28955-CE55-2395-53C3-CDC5A8101034}"/>
              </a:ext>
            </a:extLst>
          </p:cNvPr>
          <p:cNvSpPr txBox="1"/>
          <p:nvPr/>
        </p:nvSpPr>
        <p:spPr>
          <a:xfrm>
            <a:off x="6781798" y="2622463"/>
            <a:ext cx="4267201" cy="366633"/>
          </a:xfrm>
          <a:prstGeom prst="rect">
            <a:avLst/>
          </a:prstGeom>
          <a:noFill/>
        </p:spPr>
        <p:txBody>
          <a:bodyPr vert="horz" wrap="square" lIns="0" tIns="0" rIns="0" bIns="0" rtlCol="0" anchor="t" anchorCtr="0">
            <a:noAutofit/>
          </a:bodyPr>
          <a:lstStyle/>
          <a:p>
            <a:r>
              <a:rPr lang="en-US" sz="1400" b="1" dirty="0">
                <a:solidFill>
                  <a:schemeClr val="bg1"/>
                </a:solidFill>
              </a:rPr>
              <a:t>Specific care categories</a:t>
            </a:r>
            <a:r>
              <a:rPr lang="en-US" sz="1400" dirty="0">
                <a:solidFill>
                  <a:schemeClr val="bg1"/>
                </a:solidFill>
              </a:rPr>
              <a:t>, such as musculoskeletal or diabetes</a:t>
            </a:r>
          </a:p>
        </p:txBody>
      </p:sp>
      <p:sp>
        <p:nvSpPr>
          <p:cNvPr id="13" name="TextBox 12">
            <a:extLst>
              <a:ext uri="{FF2B5EF4-FFF2-40B4-BE49-F238E27FC236}">
                <a16:creationId xmlns:a16="http://schemas.microsoft.com/office/drawing/2014/main" id="{F71F3BAD-347D-9AC2-D5B8-CF9392170823}"/>
              </a:ext>
            </a:extLst>
          </p:cNvPr>
          <p:cNvSpPr txBox="1"/>
          <p:nvPr/>
        </p:nvSpPr>
        <p:spPr>
          <a:xfrm>
            <a:off x="6783327" y="3667752"/>
            <a:ext cx="4004268" cy="305534"/>
          </a:xfrm>
          <a:prstGeom prst="rect">
            <a:avLst/>
          </a:prstGeom>
          <a:noFill/>
        </p:spPr>
        <p:txBody>
          <a:bodyPr vert="horz" wrap="square" lIns="0" tIns="0" rIns="0" bIns="0" rtlCol="0" anchor="t" anchorCtr="0">
            <a:noAutofit/>
          </a:bodyPr>
          <a:lstStyle/>
          <a:p>
            <a:r>
              <a:rPr lang="en-US" sz="1400" b="1" dirty="0">
                <a:solidFill>
                  <a:schemeClr val="bg1"/>
                </a:solidFill>
              </a:rPr>
              <a:t>Specialty care</a:t>
            </a:r>
            <a:r>
              <a:rPr lang="en-US" sz="1400" dirty="0">
                <a:solidFill>
                  <a:schemeClr val="bg1"/>
                </a:solidFill>
              </a:rPr>
              <a:t>, such as dermatology or reproductive care</a:t>
            </a:r>
          </a:p>
        </p:txBody>
      </p:sp>
      <p:sp>
        <p:nvSpPr>
          <p:cNvPr id="14" name="TextBox 13">
            <a:extLst>
              <a:ext uri="{FF2B5EF4-FFF2-40B4-BE49-F238E27FC236}">
                <a16:creationId xmlns:a16="http://schemas.microsoft.com/office/drawing/2014/main" id="{107AB486-7028-3838-7240-8DFDABB3C5C3}"/>
              </a:ext>
            </a:extLst>
          </p:cNvPr>
          <p:cNvSpPr txBox="1"/>
          <p:nvPr/>
        </p:nvSpPr>
        <p:spPr>
          <a:xfrm>
            <a:off x="6783327" y="4827553"/>
            <a:ext cx="3243135" cy="244475"/>
          </a:xfrm>
          <a:prstGeom prst="rect">
            <a:avLst/>
          </a:prstGeom>
          <a:noFill/>
        </p:spPr>
        <p:txBody>
          <a:bodyPr vert="horz" wrap="square" lIns="0" tIns="0" rIns="0" bIns="0" rtlCol="0" anchor="t" anchorCtr="0">
            <a:noAutofit/>
          </a:bodyPr>
          <a:lstStyle/>
          <a:p>
            <a:r>
              <a:rPr lang="en-US" sz="1400" b="1" dirty="0">
                <a:solidFill>
                  <a:schemeClr val="bg1"/>
                </a:solidFill>
              </a:rPr>
              <a:t>Primary care </a:t>
            </a:r>
            <a:r>
              <a:rPr lang="en-US" sz="1400" dirty="0">
                <a:solidFill>
                  <a:schemeClr val="bg1"/>
                </a:solidFill>
              </a:rPr>
              <a:t>(e.g., 98point6, Medici) </a:t>
            </a:r>
          </a:p>
        </p:txBody>
      </p:sp>
      <p:sp>
        <p:nvSpPr>
          <p:cNvPr id="4" name="Triangle 3">
            <a:extLst>
              <a:ext uri="{FF2B5EF4-FFF2-40B4-BE49-F238E27FC236}">
                <a16:creationId xmlns:a16="http://schemas.microsoft.com/office/drawing/2014/main" id="{EA9428C3-1C9E-C9E5-00BB-BC2E5C59F40E}"/>
              </a:ext>
            </a:extLst>
          </p:cNvPr>
          <p:cNvSpPr/>
          <p:nvPr/>
        </p:nvSpPr>
        <p:spPr>
          <a:xfrm rot="5400000">
            <a:off x="5961153" y="3189388"/>
            <a:ext cx="625558" cy="42335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extBox 6">
            <a:extLst>
              <a:ext uri="{FF2B5EF4-FFF2-40B4-BE49-F238E27FC236}">
                <a16:creationId xmlns:a16="http://schemas.microsoft.com/office/drawing/2014/main" id="{E4CDC057-AEAA-66AE-BEC0-056E250C204D}"/>
              </a:ext>
            </a:extLst>
          </p:cNvPr>
          <p:cNvSpPr txBox="1"/>
          <p:nvPr/>
        </p:nvSpPr>
        <p:spPr>
          <a:xfrm>
            <a:off x="2616200" y="7239000"/>
            <a:ext cx="0" cy="0"/>
          </a:xfrm>
          <a:prstGeom prst="rect">
            <a:avLst/>
          </a:prstGeom>
          <a:noFill/>
        </p:spPr>
        <p:txBody>
          <a:bodyPr vert="horz" wrap="none" lIns="0" tIns="0" rIns="0" bIns="0" rtlCol="0" anchor="t" anchorCtr="0">
            <a:noAutofit/>
          </a:bodyPr>
          <a:lstStyle/>
          <a:p>
            <a:endParaRPr lang="en-US" dirty="0"/>
          </a:p>
        </p:txBody>
      </p:sp>
      <p:sp>
        <p:nvSpPr>
          <p:cNvPr id="15" name="TextBox 14">
            <a:extLst>
              <a:ext uri="{FF2B5EF4-FFF2-40B4-BE49-F238E27FC236}">
                <a16:creationId xmlns:a16="http://schemas.microsoft.com/office/drawing/2014/main" id="{338A445B-96EB-547E-C05F-85E0A1A9BEBA}"/>
              </a:ext>
            </a:extLst>
          </p:cNvPr>
          <p:cNvSpPr txBox="1"/>
          <p:nvPr/>
        </p:nvSpPr>
        <p:spPr>
          <a:xfrm>
            <a:off x="6804998" y="5697695"/>
            <a:ext cx="4013200" cy="457200"/>
          </a:xfrm>
          <a:prstGeom prst="rect">
            <a:avLst/>
          </a:prstGeom>
          <a:noFill/>
        </p:spPr>
        <p:txBody>
          <a:bodyPr vert="horz" wrap="square" lIns="0" tIns="0" rIns="0" bIns="0" rtlCol="0" anchor="t" anchorCtr="0">
            <a:noAutofit/>
          </a:bodyPr>
          <a:lstStyle/>
          <a:p>
            <a:r>
              <a:rPr lang="en-US" sz="1000" dirty="0">
                <a:solidFill>
                  <a:schemeClr val="bg1"/>
                </a:solidFill>
                <a:latin typeface="+mj-lt"/>
              </a:rPr>
              <a:t>*or planned for 2024</a:t>
            </a:r>
          </a:p>
        </p:txBody>
      </p:sp>
      <p:sp>
        <p:nvSpPr>
          <p:cNvPr id="17" name="Footnote">
            <a:extLst>
              <a:ext uri="{FF2B5EF4-FFF2-40B4-BE49-F238E27FC236}">
                <a16:creationId xmlns:a16="http://schemas.microsoft.com/office/drawing/2014/main" id="{B4B08B87-0292-A77E-3CB9-F9A59A8A763F}"/>
              </a:ext>
            </a:extLst>
          </p:cNvPr>
          <p:cNvSpPr txBox="1"/>
          <p:nvPr/>
        </p:nvSpPr>
        <p:spPr>
          <a:xfrm>
            <a:off x="1533863" y="6495353"/>
            <a:ext cx="3077430" cy="277811"/>
          </a:xfrm>
          <a:prstGeom prst="rect">
            <a:avLst/>
          </a:prstGeom>
        </p:spPr>
        <p:txBody>
          <a:bodyPr vert="horz" wrap="none" lIns="0" tIns="0" rIns="0" bIns="0" rtlCol="0" anchor="t"/>
          <a:lstStyle>
            <a:defPPr>
              <a:defRPr lang="en-US"/>
            </a:defPPr>
            <a:lvl1pPr marL="0" algn="l" defTabSz="914400" rtl="0" eaLnBrk="1" latinLnBrk="0" hangingPunct="1">
              <a:defRPr sz="600" kern="1200">
                <a:solidFill>
                  <a:schemeClr val="bg2"/>
                </a:solidFill>
                <a:latin typeface="Mute"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77"/>
                </a:solidFill>
                <a:effectLst/>
                <a:uLnTx/>
                <a:uFillTx/>
                <a:latin typeface="Arial" panose="020B0604020202020204" pitchFamily="34" charset="0"/>
                <a:ea typeface="+mn-ea"/>
                <a:cs typeface="Arial" panose="020B0604020202020204" pitchFamily="34" charset="0"/>
              </a:rPr>
              <a:t>Employers with 500 or more employees</a:t>
            </a:r>
          </a:p>
        </p:txBody>
      </p:sp>
    </p:spTree>
    <p:custDataLst>
      <p:tags r:id="rId1"/>
    </p:custDataLst>
    <p:extLst>
      <p:ext uri="{BB962C8B-B14F-4D97-AF65-F5344CB8AC3E}">
        <p14:creationId xmlns:p14="http://schemas.microsoft.com/office/powerpoint/2010/main" val="2960306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41429"/>
            <a:ext cx="10113264" cy="952500"/>
          </a:xfrm>
        </p:spPr>
        <p:txBody>
          <a:bodyPr/>
          <a:lstStyle/>
          <a:p>
            <a:r>
              <a:rPr lang="en-US" dirty="0"/>
              <a:t>Taking a step back: what is primary care?</a:t>
            </a:r>
          </a:p>
        </p:txBody>
      </p:sp>
      <p:sp>
        <p:nvSpPr>
          <p:cNvPr id="5" name="Text Placeholder 4"/>
          <p:cNvSpPr>
            <a:spLocks noGrp="1"/>
          </p:cNvSpPr>
          <p:nvPr>
            <p:ph idx="1"/>
          </p:nvPr>
        </p:nvSpPr>
        <p:spPr>
          <a:xfrm>
            <a:off x="914400" y="865834"/>
            <a:ext cx="10113264" cy="4195763"/>
          </a:xfrm>
        </p:spPr>
        <p:txBody>
          <a:bodyPr/>
          <a:lstStyle/>
          <a:p>
            <a:r>
              <a:rPr lang="en-US" dirty="0"/>
              <a:t>And how primary care has evolved to comprise a significant portion of virtual care delivery today</a:t>
            </a:r>
          </a:p>
        </p:txBody>
      </p:sp>
      <p:sp>
        <p:nvSpPr>
          <p:cNvPr id="3" name="Slide Number Placeholder 2"/>
          <p:cNvSpPr>
            <a:spLocks noGrp="1"/>
          </p:cNvSpPr>
          <p:nvPr>
            <p:ph type="sldNum" sz="quarter" idx="4294967295"/>
          </p:nvPr>
        </p:nvSpPr>
        <p:spPr>
          <a:xfrm>
            <a:off x="0" y="0"/>
            <a:ext cx="0" cy="0"/>
          </a:xfrm>
        </p:spPr>
        <p:txBody>
          <a:bodyPr/>
          <a:lstStyle/>
          <a:p>
            <a:pPr algn="r"/>
            <a:fld id="{DF66040D-6F20-4F4B-8995-856BEECD84BE}" type="slidenum">
              <a:rPr lang="en-US" smtClean="0"/>
              <a:pPr algn="r"/>
              <a:t>11</a:t>
            </a:fld>
            <a:endParaRPr lang="en-US"/>
          </a:p>
        </p:txBody>
      </p:sp>
      <p:sp>
        <p:nvSpPr>
          <p:cNvPr id="6" name="Rectangle 5"/>
          <p:cNvSpPr/>
          <p:nvPr/>
        </p:nvSpPr>
        <p:spPr>
          <a:xfrm>
            <a:off x="981853" y="1416401"/>
            <a:ext cx="10231468" cy="1409095"/>
          </a:xfrm>
          <a:prstGeom prst="rect">
            <a:avLst/>
          </a:prstGeom>
          <a:noFill/>
          <a:ln w="63500">
            <a:gradFill flip="none" rotWithShape="1">
              <a:gsLst>
                <a:gs pos="0">
                  <a:schemeClr val="accent1"/>
                </a:gs>
                <a:gs pos="100000">
                  <a:schemeClr val="accent3"/>
                </a:gs>
              </a:gsLst>
              <a:path path="circle">
                <a:fillToRect l="100000" t="100000"/>
              </a:path>
              <a:tileRect r="-100000" b="-100000"/>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The Institute of Medicine (IOM) defines </a:t>
            </a:r>
            <a:r>
              <a:rPr lang="en-US" dirty="0">
                <a:solidFill>
                  <a:schemeClr val="accent4"/>
                </a:solidFill>
              </a:rPr>
              <a:t>primary care </a:t>
            </a:r>
            <a:r>
              <a:rPr lang="en-US" dirty="0">
                <a:solidFill>
                  <a:schemeClr val="tx1"/>
                </a:solidFill>
              </a:rPr>
              <a:t>as the provision of </a:t>
            </a:r>
            <a:r>
              <a:rPr lang="en-US" b="1" dirty="0">
                <a:solidFill>
                  <a:schemeClr val="tx1"/>
                </a:solidFill>
              </a:rPr>
              <a:t>integrated</a:t>
            </a:r>
            <a:r>
              <a:rPr lang="en-US" dirty="0">
                <a:solidFill>
                  <a:schemeClr val="tx1"/>
                </a:solidFill>
              </a:rPr>
              <a:t>, </a:t>
            </a:r>
            <a:r>
              <a:rPr lang="en-US" b="1" dirty="0">
                <a:solidFill>
                  <a:schemeClr val="tx1"/>
                </a:solidFill>
              </a:rPr>
              <a:t>accessible</a:t>
            </a:r>
            <a:r>
              <a:rPr lang="en-US" dirty="0">
                <a:solidFill>
                  <a:schemeClr val="tx1"/>
                </a:solidFill>
              </a:rPr>
              <a:t> health care services by clinicians who are accountable for addressing a large </a:t>
            </a:r>
            <a:r>
              <a:rPr lang="en-US" b="1" dirty="0">
                <a:solidFill>
                  <a:schemeClr val="tx1"/>
                </a:solidFill>
              </a:rPr>
              <a:t>majority of personal health care needs</a:t>
            </a:r>
            <a:r>
              <a:rPr lang="en-US" dirty="0">
                <a:solidFill>
                  <a:schemeClr val="tx1"/>
                </a:solidFill>
              </a:rPr>
              <a:t>, developing a </a:t>
            </a:r>
            <a:r>
              <a:rPr lang="en-US" b="1" dirty="0">
                <a:solidFill>
                  <a:schemeClr val="tx1"/>
                </a:solidFill>
              </a:rPr>
              <a:t>sustained partnership </a:t>
            </a:r>
            <a:r>
              <a:rPr lang="en-US" dirty="0">
                <a:solidFill>
                  <a:schemeClr val="tx1"/>
                </a:solidFill>
              </a:rPr>
              <a:t>with patients, and practicing in the context of </a:t>
            </a:r>
            <a:r>
              <a:rPr lang="en-US" b="1" dirty="0">
                <a:solidFill>
                  <a:schemeClr val="tx1"/>
                </a:solidFill>
              </a:rPr>
              <a:t>family and community</a:t>
            </a:r>
            <a:r>
              <a:rPr lang="en-US" dirty="0">
                <a:solidFill>
                  <a:schemeClr val="tx1"/>
                </a:solidFill>
              </a:rPr>
              <a:t>.</a:t>
            </a:r>
            <a:r>
              <a:rPr lang="en-US" baseline="30000" dirty="0">
                <a:solidFill>
                  <a:schemeClr val="tx1"/>
                </a:solidFill>
              </a:rPr>
              <a:t>1</a:t>
            </a:r>
          </a:p>
        </p:txBody>
      </p:sp>
      <p:sp>
        <p:nvSpPr>
          <p:cNvPr id="7" name="TextBox 6"/>
          <p:cNvSpPr txBox="1"/>
          <p:nvPr/>
        </p:nvSpPr>
        <p:spPr>
          <a:xfrm>
            <a:off x="485775" y="6236112"/>
            <a:ext cx="5257800" cy="153888"/>
          </a:xfrm>
          <a:prstGeom prst="rect">
            <a:avLst/>
          </a:prstGeom>
          <a:noFill/>
        </p:spPr>
        <p:txBody>
          <a:bodyPr wrap="square" lIns="0" tIns="0" rIns="0" bIns="0" rtlCol="0">
            <a:spAutoFit/>
          </a:bodyPr>
          <a:lstStyle/>
          <a:p>
            <a:r>
              <a:rPr lang="en-US" sz="1000" baseline="30000" dirty="0"/>
              <a:t>1</a:t>
            </a:r>
            <a:r>
              <a:rPr lang="en-US" sz="1000" dirty="0"/>
              <a:t>https://www.ncbi.nlm.nih.gov/books/NBK232631/</a:t>
            </a:r>
          </a:p>
        </p:txBody>
      </p:sp>
      <p:sp>
        <p:nvSpPr>
          <p:cNvPr id="8" name="TextBox 7"/>
          <p:cNvSpPr txBox="1"/>
          <p:nvPr/>
        </p:nvSpPr>
        <p:spPr>
          <a:xfrm>
            <a:off x="981852" y="3046460"/>
            <a:ext cx="1698175" cy="1292662"/>
          </a:xfrm>
          <a:prstGeom prst="rect">
            <a:avLst/>
          </a:prstGeom>
          <a:noFill/>
        </p:spPr>
        <p:txBody>
          <a:bodyPr wrap="square" lIns="0" tIns="0" rIns="0" bIns="0" rtlCol="0">
            <a:spAutoFit/>
          </a:bodyPr>
          <a:lstStyle/>
          <a:p>
            <a:pPr algn="ctr"/>
            <a:r>
              <a:rPr lang="en-US" sz="1400" b="1" dirty="0">
                <a:solidFill>
                  <a:schemeClr val="accent4"/>
                </a:solidFill>
              </a:rPr>
              <a:t>Integrated</a:t>
            </a:r>
            <a:r>
              <a:rPr lang="en-US" sz="1400" dirty="0"/>
              <a:t> comprehensive, coordinated, and continuous services provide a seamless process of care</a:t>
            </a:r>
            <a:r>
              <a:rPr lang="en-US" sz="1400" baseline="30000" dirty="0"/>
              <a:t>1</a:t>
            </a:r>
            <a:endParaRPr lang="en-US" sz="1400" b="1" baseline="30000" dirty="0"/>
          </a:p>
        </p:txBody>
      </p:sp>
      <p:sp>
        <p:nvSpPr>
          <p:cNvPr id="9" name="TextBox 8"/>
          <p:cNvSpPr txBox="1"/>
          <p:nvPr/>
        </p:nvSpPr>
        <p:spPr>
          <a:xfrm>
            <a:off x="2892131" y="3046460"/>
            <a:ext cx="1698175" cy="1292662"/>
          </a:xfrm>
          <a:prstGeom prst="rect">
            <a:avLst/>
          </a:prstGeom>
          <a:noFill/>
        </p:spPr>
        <p:txBody>
          <a:bodyPr wrap="square" lIns="0" tIns="0" rIns="0" bIns="0" rtlCol="0">
            <a:spAutoFit/>
          </a:bodyPr>
          <a:lstStyle/>
          <a:p>
            <a:pPr algn="ctr"/>
            <a:r>
              <a:rPr lang="en-US" sz="1400" b="1" dirty="0">
                <a:solidFill>
                  <a:schemeClr val="accent4"/>
                </a:solidFill>
              </a:rPr>
              <a:t>Accessible</a:t>
            </a:r>
            <a:endParaRPr lang="en-US" sz="1400" b="1" dirty="0"/>
          </a:p>
          <a:p>
            <a:pPr algn="ctr"/>
            <a:r>
              <a:rPr lang="en-US" sz="1400" dirty="0"/>
              <a:t>the ease with which a patient can initiate an interaction for any health problem with a clinician</a:t>
            </a:r>
            <a:r>
              <a:rPr lang="en-US" sz="1400" baseline="30000" dirty="0"/>
              <a:t>1</a:t>
            </a:r>
            <a:endParaRPr lang="en-US" sz="1400" b="1" baseline="30000" dirty="0"/>
          </a:p>
        </p:txBody>
      </p:sp>
      <p:sp>
        <p:nvSpPr>
          <p:cNvPr id="10" name="TextBox 9"/>
          <p:cNvSpPr txBox="1"/>
          <p:nvPr/>
        </p:nvSpPr>
        <p:spPr>
          <a:xfrm>
            <a:off x="4802410" y="3046460"/>
            <a:ext cx="2590353" cy="1723549"/>
          </a:xfrm>
          <a:prstGeom prst="rect">
            <a:avLst/>
          </a:prstGeom>
          <a:noFill/>
        </p:spPr>
        <p:txBody>
          <a:bodyPr wrap="square" lIns="0" tIns="0" rIns="0" bIns="0" rtlCol="0">
            <a:spAutoFit/>
          </a:bodyPr>
          <a:lstStyle/>
          <a:p>
            <a:pPr algn="ctr"/>
            <a:r>
              <a:rPr lang="en-US" sz="1400" b="1" dirty="0">
                <a:solidFill>
                  <a:schemeClr val="accent4"/>
                </a:solidFill>
              </a:rPr>
              <a:t>Majority of health needs</a:t>
            </a:r>
          </a:p>
          <a:p>
            <a:pPr algn="ctr"/>
            <a:r>
              <a:rPr lang="en-US" sz="1400" dirty="0"/>
              <a:t>the essential characteristic of primary care clinicians, who have the training to diagnose and manage a variety of health needs and conditions, and involve other specialists as appropriate</a:t>
            </a:r>
            <a:r>
              <a:rPr lang="en-US" sz="1400" baseline="30000" dirty="0"/>
              <a:t>1</a:t>
            </a:r>
            <a:endParaRPr lang="en-US" sz="1400" b="1" baseline="30000" dirty="0"/>
          </a:p>
        </p:txBody>
      </p:sp>
      <p:sp>
        <p:nvSpPr>
          <p:cNvPr id="11" name="TextBox 10"/>
          <p:cNvSpPr txBox="1"/>
          <p:nvPr/>
        </p:nvSpPr>
        <p:spPr>
          <a:xfrm>
            <a:off x="7604867" y="3047968"/>
            <a:ext cx="1698175" cy="1292662"/>
          </a:xfrm>
          <a:prstGeom prst="rect">
            <a:avLst/>
          </a:prstGeom>
          <a:noFill/>
        </p:spPr>
        <p:txBody>
          <a:bodyPr wrap="square" lIns="0" tIns="0" rIns="0" bIns="0" rtlCol="0">
            <a:spAutoFit/>
          </a:bodyPr>
          <a:lstStyle/>
          <a:p>
            <a:pPr algn="ctr"/>
            <a:r>
              <a:rPr lang="en-US" sz="1400" b="1" dirty="0">
                <a:solidFill>
                  <a:schemeClr val="accent4"/>
                </a:solidFill>
              </a:rPr>
              <a:t>Sustained partnership</a:t>
            </a:r>
          </a:p>
          <a:p>
            <a:pPr algn="ctr"/>
            <a:r>
              <a:rPr lang="en-US" sz="1400" dirty="0"/>
              <a:t>an established relationship between a patient and clinician over time</a:t>
            </a:r>
            <a:r>
              <a:rPr lang="en-US" sz="1400" baseline="30000" dirty="0"/>
              <a:t>1</a:t>
            </a:r>
            <a:endParaRPr lang="en-US" sz="1400" b="1" dirty="0"/>
          </a:p>
        </p:txBody>
      </p:sp>
      <p:sp>
        <p:nvSpPr>
          <p:cNvPr id="12" name="TextBox 11"/>
          <p:cNvSpPr txBox="1"/>
          <p:nvPr/>
        </p:nvSpPr>
        <p:spPr>
          <a:xfrm>
            <a:off x="9515146" y="3046460"/>
            <a:ext cx="1698175" cy="1508105"/>
          </a:xfrm>
          <a:prstGeom prst="rect">
            <a:avLst/>
          </a:prstGeom>
          <a:noFill/>
        </p:spPr>
        <p:txBody>
          <a:bodyPr wrap="square" lIns="0" tIns="0" rIns="0" bIns="0" rtlCol="0">
            <a:spAutoFit/>
          </a:bodyPr>
          <a:lstStyle/>
          <a:p>
            <a:pPr algn="ctr"/>
            <a:r>
              <a:rPr lang="en-US" sz="1400" b="1" dirty="0">
                <a:solidFill>
                  <a:schemeClr val="accent4"/>
                </a:solidFill>
              </a:rPr>
              <a:t>Family and community</a:t>
            </a:r>
          </a:p>
          <a:p>
            <a:pPr algn="ctr"/>
            <a:r>
              <a:rPr lang="en-US" sz="1400" dirty="0"/>
              <a:t>an understanding of a patient’s living conditions, family dynamics, and cultural background</a:t>
            </a:r>
            <a:r>
              <a:rPr lang="en-US" sz="1400" baseline="30000" dirty="0"/>
              <a:t>1</a:t>
            </a:r>
            <a:endParaRPr lang="en-US" sz="1400" b="1" dirty="0"/>
          </a:p>
        </p:txBody>
      </p:sp>
      <p:sp>
        <p:nvSpPr>
          <p:cNvPr id="13" name="Rectangle 12"/>
          <p:cNvSpPr/>
          <p:nvPr/>
        </p:nvSpPr>
        <p:spPr>
          <a:xfrm>
            <a:off x="0" y="4907997"/>
            <a:ext cx="12192000" cy="1190126"/>
          </a:xfrm>
          <a:prstGeom prst="rect">
            <a:avLst/>
          </a:prstGeom>
          <a:gradFill flip="none" rotWithShape="1">
            <a:gsLst>
              <a:gs pos="0">
                <a:schemeClr val="accent4"/>
              </a:gs>
              <a:gs pos="62000">
                <a:schemeClr val="accent1"/>
              </a:gs>
              <a:gs pos="100000">
                <a:schemeClr val="accent3"/>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Virtual primary care (VPC) seeks to achieve the same goals of traditional primary care through virtual care delivery to create greater convenience, lower costs, and improve access.</a:t>
            </a:r>
          </a:p>
        </p:txBody>
      </p:sp>
    </p:spTree>
    <p:custDataLst>
      <p:tags r:id="rId1"/>
    </p:custDataLst>
    <p:extLst>
      <p:ext uri="{BB962C8B-B14F-4D97-AF65-F5344CB8AC3E}">
        <p14:creationId xmlns:p14="http://schemas.microsoft.com/office/powerpoint/2010/main" val="585156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78AAEA-7454-604F-8F31-7163D46EC5D4}"/>
              </a:ext>
            </a:extLst>
          </p:cNvPr>
          <p:cNvSpPr>
            <a:spLocks noGrp="1"/>
          </p:cNvSpPr>
          <p:nvPr>
            <p:ph type="body" sz="quarter" idx="10"/>
          </p:nvPr>
        </p:nvSpPr>
        <p:spPr>
          <a:xfrm>
            <a:off x="467248" y="1254261"/>
            <a:ext cx="10952922" cy="3693319"/>
          </a:xfrm>
        </p:spPr>
        <p:txBody>
          <a:bodyPr wrap="square">
            <a:spAutoFit/>
          </a:bodyPr>
          <a:lstStyle/>
          <a:p>
            <a:r>
              <a:rPr lang="en-US" sz="6000" dirty="0"/>
              <a:t>To address rising cost without shifting cost and reducing access employers are focused on </a:t>
            </a:r>
            <a:r>
              <a:rPr lang="en-US" sz="6000" i="1" dirty="0"/>
              <a:t>value </a:t>
            </a:r>
          </a:p>
        </p:txBody>
      </p:sp>
    </p:spTree>
    <p:custDataLst>
      <p:tags r:id="rId1"/>
    </p:custDataLst>
    <p:extLst>
      <p:ext uri="{BB962C8B-B14F-4D97-AF65-F5344CB8AC3E}">
        <p14:creationId xmlns:p14="http://schemas.microsoft.com/office/powerpoint/2010/main" val="2045858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F2558B-1D68-35B2-5D19-C4432E677D3C}"/>
              </a:ext>
            </a:extLst>
          </p:cNvPr>
          <p:cNvSpPr>
            <a:spLocks noGrp="1"/>
          </p:cNvSpPr>
          <p:nvPr>
            <p:ph type="title"/>
          </p:nvPr>
        </p:nvSpPr>
        <p:spPr>
          <a:xfrm>
            <a:off x="457199" y="347472"/>
            <a:ext cx="11373059" cy="952500"/>
          </a:xfrm>
        </p:spPr>
        <p:txBody>
          <a:bodyPr/>
          <a:lstStyle/>
          <a:p>
            <a:r>
              <a:rPr lang="en-US" dirty="0"/>
              <a:t>Strategies employers are using to slow health cost growth -- without shifting cost to employees</a:t>
            </a:r>
            <a:endParaRPr lang="en-US" dirty="0">
              <a:solidFill>
                <a:schemeClr val="tx1"/>
              </a:solidFill>
              <a:cs typeface="Arial" panose="020B0604020202020204" pitchFamily="34" charset="0"/>
            </a:endParaRPr>
          </a:p>
        </p:txBody>
      </p:sp>
      <p:graphicFrame>
        <p:nvGraphicFramePr>
          <p:cNvPr id="9" name="Chart 8">
            <a:extLst>
              <a:ext uri="{FF2B5EF4-FFF2-40B4-BE49-F238E27FC236}">
                <a16:creationId xmlns:a16="http://schemas.microsoft.com/office/drawing/2014/main" id="{9C8DF465-6817-4CB4-F7F3-846C60DBCB14}"/>
              </a:ext>
            </a:extLst>
          </p:cNvPr>
          <p:cNvGraphicFramePr/>
          <p:nvPr>
            <p:extLst>
              <p:ext uri="{D42A27DB-BD31-4B8C-83A1-F6EECF244321}">
                <p14:modId xmlns:p14="http://schemas.microsoft.com/office/powerpoint/2010/main" val="2604880189"/>
              </p:ext>
            </p:extLst>
          </p:nvPr>
        </p:nvGraphicFramePr>
        <p:xfrm>
          <a:off x="457200" y="1375521"/>
          <a:ext cx="10985157" cy="4625968"/>
        </p:xfrm>
        <a:graphic>
          <a:graphicData uri="http://schemas.openxmlformats.org/drawingml/2006/chart">
            <c:chart xmlns:c="http://schemas.openxmlformats.org/drawingml/2006/chart" xmlns:r="http://schemas.openxmlformats.org/officeDocument/2006/relationships" r:id="rId4"/>
          </a:graphicData>
        </a:graphic>
      </p:graphicFrame>
      <p:cxnSp>
        <p:nvCxnSpPr>
          <p:cNvPr id="11" name="Straight Connector 10">
            <a:extLst>
              <a:ext uri="{FF2B5EF4-FFF2-40B4-BE49-F238E27FC236}">
                <a16:creationId xmlns:a16="http://schemas.microsoft.com/office/drawing/2014/main" id="{4C322D58-2B0E-1E5A-A40F-50DCFEEDCFB8}"/>
              </a:ext>
            </a:extLst>
          </p:cNvPr>
          <p:cNvCxnSpPr/>
          <p:nvPr/>
        </p:nvCxnSpPr>
        <p:spPr>
          <a:xfrm flipH="1">
            <a:off x="457200" y="1903465"/>
            <a:ext cx="10820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68D7BA8-87E9-35BD-662A-140A7E74D295}"/>
              </a:ext>
            </a:extLst>
          </p:cNvPr>
          <p:cNvCxnSpPr/>
          <p:nvPr/>
        </p:nvCxnSpPr>
        <p:spPr>
          <a:xfrm flipH="1">
            <a:off x="457200" y="2439212"/>
            <a:ext cx="10820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5659512-2010-189E-727F-1A5EBE854F44}"/>
              </a:ext>
            </a:extLst>
          </p:cNvPr>
          <p:cNvCxnSpPr/>
          <p:nvPr/>
        </p:nvCxnSpPr>
        <p:spPr>
          <a:xfrm flipH="1">
            <a:off x="457200" y="2979376"/>
            <a:ext cx="10820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9D5E21-3996-4605-95A0-C667DFA7203B}"/>
              </a:ext>
            </a:extLst>
          </p:cNvPr>
          <p:cNvCxnSpPr/>
          <p:nvPr/>
        </p:nvCxnSpPr>
        <p:spPr>
          <a:xfrm flipH="1">
            <a:off x="457200" y="3525062"/>
            <a:ext cx="10820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D81C282-AF86-19CA-2D5B-3C614AB66B1B}"/>
              </a:ext>
            </a:extLst>
          </p:cNvPr>
          <p:cNvCxnSpPr/>
          <p:nvPr/>
        </p:nvCxnSpPr>
        <p:spPr>
          <a:xfrm flipH="1">
            <a:off x="457200" y="4054873"/>
            <a:ext cx="10820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AAD935D-8301-87C9-183E-7802D20F37B9}"/>
              </a:ext>
            </a:extLst>
          </p:cNvPr>
          <p:cNvCxnSpPr/>
          <p:nvPr/>
        </p:nvCxnSpPr>
        <p:spPr>
          <a:xfrm flipH="1">
            <a:off x="457200" y="4597798"/>
            <a:ext cx="10820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AF144D-66C7-D916-AA7F-E4100C92F863}"/>
              </a:ext>
            </a:extLst>
          </p:cNvPr>
          <p:cNvCxnSpPr/>
          <p:nvPr/>
        </p:nvCxnSpPr>
        <p:spPr>
          <a:xfrm flipH="1">
            <a:off x="457200" y="5137548"/>
            <a:ext cx="10820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Footnote">
            <a:extLst>
              <a:ext uri="{FF2B5EF4-FFF2-40B4-BE49-F238E27FC236}">
                <a16:creationId xmlns:a16="http://schemas.microsoft.com/office/drawing/2014/main" id="{B4B08B87-0292-A77E-3CB9-F9A59A8A763F}"/>
              </a:ext>
            </a:extLst>
          </p:cNvPr>
          <p:cNvSpPr txBox="1"/>
          <p:nvPr/>
        </p:nvSpPr>
        <p:spPr>
          <a:xfrm>
            <a:off x="457200" y="6158172"/>
            <a:ext cx="3077430" cy="277811"/>
          </a:xfrm>
          <a:prstGeom prst="rect">
            <a:avLst/>
          </a:prstGeom>
        </p:spPr>
        <p:txBody>
          <a:bodyPr vert="horz" wrap="none" lIns="0" tIns="0" rIns="0" bIns="0" rtlCol="0" anchor="t"/>
          <a:lstStyle>
            <a:defPPr>
              <a:defRPr lang="en-US"/>
            </a:defPPr>
            <a:lvl1pPr marL="0" algn="l" defTabSz="914400" rtl="0" eaLnBrk="1" latinLnBrk="0" hangingPunct="1">
              <a:defRPr sz="600" kern="1200">
                <a:solidFill>
                  <a:schemeClr val="bg2"/>
                </a:solidFill>
                <a:latin typeface="Mute"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2C77"/>
                </a:solidFill>
                <a:effectLst/>
                <a:uLnTx/>
                <a:uFillTx/>
                <a:latin typeface="Arial" panose="020B0604020202020204" pitchFamily="34" charset="0"/>
                <a:ea typeface="+mn-ea"/>
                <a:cs typeface="Arial" panose="020B0604020202020204" pitchFamily="34" charset="0"/>
              </a:rPr>
              <a:t>Employers with 500 or more employees</a:t>
            </a:r>
          </a:p>
        </p:txBody>
      </p:sp>
      <p:sp>
        <p:nvSpPr>
          <p:cNvPr id="2" name="Rectangle 1">
            <a:extLst>
              <a:ext uri="{FF2B5EF4-FFF2-40B4-BE49-F238E27FC236}">
                <a16:creationId xmlns:a16="http://schemas.microsoft.com/office/drawing/2014/main" id="{6E5D56AC-5AEA-456C-B57E-85FF03B78980}"/>
              </a:ext>
            </a:extLst>
          </p:cNvPr>
          <p:cNvSpPr/>
          <p:nvPr/>
        </p:nvSpPr>
        <p:spPr>
          <a:xfrm>
            <a:off x="361741" y="5137548"/>
            <a:ext cx="11373059" cy="53974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endParaRPr>
          </a:p>
        </p:txBody>
      </p:sp>
      <p:sp>
        <p:nvSpPr>
          <p:cNvPr id="19" name="Rectangle 18">
            <a:extLst>
              <a:ext uri="{FF2B5EF4-FFF2-40B4-BE49-F238E27FC236}">
                <a16:creationId xmlns:a16="http://schemas.microsoft.com/office/drawing/2014/main" id="{48B7102D-0681-440F-9F78-9B8AAC3A0942}"/>
              </a:ext>
            </a:extLst>
          </p:cNvPr>
          <p:cNvSpPr/>
          <p:nvPr/>
        </p:nvSpPr>
        <p:spPr>
          <a:xfrm>
            <a:off x="361741" y="2442392"/>
            <a:ext cx="11373059" cy="53974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endParaRPr>
          </a:p>
        </p:txBody>
      </p:sp>
      <p:sp>
        <p:nvSpPr>
          <p:cNvPr id="3" name="Star: 5 Points 2">
            <a:extLst>
              <a:ext uri="{FF2B5EF4-FFF2-40B4-BE49-F238E27FC236}">
                <a16:creationId xmlns:a16="http://schemas.microsoft.com/office/drawing/2014/main" id="{028D5981-C2D7-4A0D-8C45-5F634AF78840}"/>
              </a:ext>
            </a:extLst>
          </p:cNvPr>
          <p:cNvSpPr/>
          <p:nvPr/>
        </p:nvSpPr>
        <p:spPr>
          <a:xfrm>
            <a:off x="457199" y="2513083"/>
            <a:ext cx="452175" cy="402776"/>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endParaRPr>
          </a:p>
        </p:txBody>
      </p:sp>
      <p:sp>
        <p:nvSpPr>
          <p:cNvPr id="20" name="Star: 5 Points 19">
            <a:extLst>
              <a:ext uri="{FF2B5EF4-FFF2-40B4-BE49-F238E27FC236}">
                <a16:creationId xmlns:a16="http://schemas.microsoft.com/office/drawing/2014/main" id="{7CB54466-0970-4B29-BC01-BC5F15DB07B7}"/>
              </a:ext>
            </a:extLst>
          </p:cNvPr>
          <p:cNvSpPr/>
          <p:nvPr/>
        </p:nvSpPr>
        <p:spPr>
          <a:xfrm>
            <a:off x="442125" y="5235226"/>
            <a:ext cx="452175" cy="402776"/>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endParaRPr>
          </a:p>
        </p:txBody>
      </p:sp>
    </p:spTree>
    <p:custDataLst>
      <p:tags r:id="rId1"/>
    </p:custDataLst>
    <p:extLst>
      <p:ext uri="{BB962C8B-B14F-4D97-AF65-F5344CB8AC3E}">
        <p14:creationId xmlns:p14="http://schemas.microsoft.com/office/powerpoint/2010/main" val="2536821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409E13-64BB-4A63-B797-AE49006CFA5F}"/>
              </a:ext>
            </a:extLst>
          </p:cNvPr>
          <p:cNvSpPr/>
          <p:nvPr/>
        </p:nvSpPr>
        <p:spPr>
          <a:xfrm>
            <a:off x="0" y="951249"/>
            <a:ext cx="12192000" cy="4665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endParaRPr>
          </a:p>
        </p:txBody>
      </p:sp>
      <p:sp>
        <p:nvSpPr>
          <p:cNvPr id="2" name="Title 1"/>
          <p:cNvSpPr>
            <a:spLocks noGrp="1"/>
          </p:cNvSpPr>
          <p:nvPr>
            <p:ph type="title"/>
          </p:nvPr>
        </p:nvSpPr>
        <p:spPr>
          <a:xfrm>
            <a:off x="588181" y="365857"/>
            <a:ext cx="10414715" cy="952500"/>
          </a:xfrm>
        </p:spPr>
        <p:txBody>
          <a:bodyPr>
            <a:normAutofit/>
          </a:bodyPr>
          <a:lstStyle/>
          <a:p>
            <a:r>
              <a:rPr lang="en-US" dirty="0">
                <a:solidFill>
                  <a:srgbClr val="002C77"/>
                </a:solidFill>
                <a:latin typeface="Arial" panose="020B0604020202020204" pitchFamily="34" charset="0"/>
              </a:rPr>
              <a:t>Primary Care is important to employers because</a:t>
            </a:r>
          </a:p>
        </p:txBody>
      </p:sp>
      <p:sp>
        <p:nvSpPr>
          <p:cNvPr id="5" name="Content Placeholder 6">
            <a:extLst>
              <a:ext uri="{FF2B5EF4-FFF2-40B4-BE49-F238E27FC236}">
                <a16:creationId xmlns:a16="http://schemas.microsoft.com/office/drawing/2014/main" id="{99BB95A7-4CE8-CD42-93F9-178C88E718FF}"/>
              </a:ext>
            </a:extLst>
          </p:cNvPr>
          <p:cNvSpPr txBox="1">
            <a:spLocks/>
          </p:cNvSpPr>
          <p:nvPr/>
        </p:nvSpPr>
        <p:spPr>
          <a:xfrm>
            <a:off x="6564969" y="2009985"/>
            <a:ext cx="5038850" cy="3903492"/>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1800" b="0" i="0" kern="1200">
                <a:solidFill>
                  <a:schemeClr val="tx1"/>
                </a:solidFill>
                <a:latin typeface="Calibri" panose="020F0502020204030204" pitchFamily="34" charset="0"/>
                <a:ea typeface="+mn-ea"/>
                <a:cs typeface="+mn-cs"/>
              </a:defRPr>
            </a:lvl1pPr>
            <a:lvl2pPr marL="171450" indent="-165100"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mn-cs"/>
              </a:defRPr>
            </a:lvl2pPr>
            <a:lvl3pPr marL="630238" indent="-171450" algn="l" defTabSz="914400" rtl="0" eaLnBrk="1" latinLnBrk="0" hangingPunct="1">
              <a:lnSpc>
                <a:spcPct val="100000"/>
              </a:lnSpc>
              <a:spcBef>
                <a:spcPts val="0"/>
              </a:spcBef>
              <a:buFont typeface="System Font Regular"/>
              <a:buChar char="-"/>
              <a:tabLst/>
              <a:defRPr sz="1800" b="0" i="0" kern="1200">
                <a:solidFill>
                  <a:schemeClr val="tx1"/>
                </a:solidFill>
                <a:latin typeface="Calibri" panose="020F0502020204030204" pitchFamily="34" charset="0"/>
                <a:ea typeface="+mn-ea"/>
                <a:cs typeface="+mn-cs"/>
              </a:defRPr>
            </a:lvl3pPr>
            <a:lvl4pPr marL="1090613" indent="-173038" algn="l" defTabSz="914400" rtl="0" eaLnBrk="1" latinLnBrk="0" hangingPunct="1">
              <a:lnSpc>
                <a:spcPct val="100000"/>
              </a:lnSpc>
              <a:spcBef>
                <a:spcPts val="0"/>
              </a:spcBef>
              <a:buFont typeface="System Font Regular"/>
              <a:buChar char="-"/>
              <a:tabLst/>
              <a:defRPr sz="1600" b="0" i="0" kern="1200">
                <a:solidFill>
                  <a:schemeClr val="tx1"/>
                </a:solidFill>
                <a:latin typeface="Calibri" panose="020F0502020204030204" pitchFamily="34" charset="0"/>
                <a:ea typeface="+mn-ea"/>
                <a:cs typeface="+mn-cs"/>
              </a:defRPr>
            </a:lvl4pPr>
            <a:lvl5pPr marL="1543050" indent="-171450" algn="l" defTabSz="914400" rtl="0" eaLnBrk="1" latinLnBrk="0" hangingPunct="1">
              <a:lnSpc>
                <a:spcPct val="100000"/>
              </a:lnSpc>
              <a:spcBef>
                <a:spcPts val="0"/>
              </a:spcBef>
              <a:buFont typeface="System Font Regular"/>
              <a:buChar char="-"/>
              <a:tabLst/>
              <a:defRPr sz="1600" b="0" i="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defRPr/>
            </a:pPr>
            <a:r>
              <a:rPr lang="en-US" sz="1600" b="1" dirty="0">
                <a:latin typeface="Mute" panose="00000800000000000000" pitchFamily="50" charset="0"/>
                <a:cs typeface="Calibri" panose="020F0502020204030204" pitchFamily="34" charset="0"/>
              </a:rPr>
              <a:t>Primary care is only 5-10% of total healthcare spend, yet influences the other 90%+</a:t>
            </a:r>
            <a:r>
              <a:rPr lang="en-US" sz="1600" b="1" baseline="30000" dirty="0">
                <a:latin typeface="Mute" panose="00000800000000000000" pitchFamily="50" charset="0"/>
                <a:cs typeface="Calibri" panose="020F0502020204030204" pitchFamily="34" charset="0"/>
              </a:rPr>
              <a:t>3</a:t>
            </a:r>
          </a:p>
          <a:p>
            <a:pPr algn="ctr" defTabSz="685800">
              <a:defRPr/>
            </a:pPr>
            <a:endParaRPr lang="en-US" sz="1600" b="1" dirty="0">
              <a:solidFill>
                <a:schemeClr val="bg1">
                  <a:lumMod val="50000"/>
                </a:schemeClr>
              </a:solidFill>
              <a:latin typeface="Mute" panose="00000800000000000000" pitchFamily="50" charset="0"/>
              <a:cs typeface="Calibri" panose="020F0502020204030204" pitchFamily="34" charset="0"/>
            </a:endParaRPr>
          </a:p>
          <a:p>
            <a:pPr algn="ctr" defTabSz="685800">
              <a:defRPr/>
            </a:pPr>
            <a:r>
              <a:rPr lang="en-US" sz="1600" b="1" dirty="0">
                <a:solidFill>
                  <a:schemeClr val="accent2">
                    <a:lumMod val="75000"/>
                  </a:schemeClr>
                </a:solidFill>
                <a:latin typeface="Mute" panose="00000800000000000000" pitchFamily="50" charset="0"/>
                <a:cs typeface="Calibri" panose="020F0502020204030204" pitchFamily="34" charset="0"/>
              </a:rPr>
              <a:t>Rates and patterns of referrals have significant effects on downstream cost and quality of care.</a:t>
            </a:r>
            <a:r>
              <a:rPr lang="en-US" sz="1600" b="1" baseline="30000" dirty="0">
                <a:solidFill>
                  <a:schemeClr val="accent2">
                    <a:lumMod val="75000"/>
                  </a:schemeClr>
                </a:solidFill>
                <a:latin typeface="Mute" panose="00000800000000000000" pitchFamily="50" charset="0"/>
                <a:cs typeface="Calibri" panose="020F0502020204030204" pitchFamily="34" charset="0"/>
              </a:rPr>
              <a:t>4</a:t>
            </a:r>
          </a:p>
          <a:p>
            <a:pPr algn="ctr" defTabSz="685800">
              <a:defRPr/>
            </a:pPr>
            <a:endParaRPr lang="en-US" sz="1600" b="1" dirty="0">
              <a:solidFill>
                <a:schemeClr val="bg1">
                  <a:lumMod val="50000"/>
                </a:schemeClr>
              </a:solidFill>
              <a:latin typeface="Mute" panose="00000800000000000000" pitchFamily="50" charset="0"/>
              <a:cs typeface="Calibri" panose="020F0502020204030204" pitchFamily="34" charset="0"/>
            </a:endParaRPr>
          </a:p>
          <a:p>
            <a:pPr algn="ctr" defTabSz="685800">
              <a:defRPr/>
            </a:pPr>
            <a:r>
              <a:rPr lang="en-US" sz="1600" b="1" dirty="0">
                <a:latin typeface="Mute" panose="00000800000000000000" pitchFamily="50" charset="0"/>
                <a:cs typeface="Calibri" panose="020F0502020204030204" pitchFamily="34" charset="0"/>
              </a:rPr>
              <a:t>Referral rates from primary care physicians varies widely, from 5-60%.</a:t>
            </a:r>
            <a:r>
              <a:rPr lang="en-US" sz="1600" b="1" baseline="30000" dirty="0">
                <a:latin typeface="Mute" panose="00000800000000000000" pitchFamily="50" charset="0"/>
                <a:cs typeface="Calibri" panose="020F0502020204030204" pitchFamily="34" charset="0"/>
              </a:rPr>
              <a:t>5</a:t>
            </a:r>
          </a:p>
          <a:p>
            <a:pPr algn="ctr" defTabSz="685800">
              <a:defRPr/>
            </a:pPr>
            <a:endParaRPr lang="en-US" sz="1600" b="1" dirty="0">
              <a:solidFill>
                <a:schemeClr val="bg1">
                  <a:lumMod val="50000"/>
                </a:schemeClr>
              </a:solidFill>
              <a:latin typeface="Mute" panose="00000800000000000000" pitchFamily="50" charset="0"/>
              <a:cs typeface="Calibri" panose="020F0502020204030204" pitchFamily="34" charset="0"/>
            </a:endParaRPr>
          </a:p>
          <a:p>
            <a:pPr algn="ctr" defTabSz="685800">
              <a:defRPr/>
            </a:pPr>
            <a:r>
              <a:rPr lang="en-US" sz="1600" b="1" dirty="0">
                <a:solidFill>
                  <a:schemeClr val="accent2">
                    <a:lumMod val="75000"/>
                  </a:schemeClr>
                </a:solidFill>
                <a:latin typeface="Mute" panose="00000800000000000000" pitchFamily="50" charset="0"/>
                <a:cs typeface="Calibri" panose="020F0502020204030204" pitchFamily="34" charset="0"/>
              </a:rPr>
              <a:t>Regular access to low-cost, high value primary care avoids high-cost, low value services like ER and inpatient admissions</a:t>
            </a:r>
          </a:p>
          <a:p>
            <a:endParaRPr lang="en-US" sz="1600" b="1" dirty="0">
              <a:solidFill>
                <a:schemeClr val="accent2"/>
              </a:solidFill>
              <a:latin typeface="Mute" panose="00000800000000000000" pitchFamily="50" charset="0"/>
            </a:endParaRPr>
          </a:p>
          <a:p>
            <a:endParaRPr lang="en-US" sz="1600" b="1" dirty="0">
              <a:solidFill>
                <a:schemeClr val="accent2"/>
              </a:solidFill>
              <a:latin typeface="Mute" panose="00000800000000000000" pitchFamily="50" charset="0"/>
              <a:cs typeface="Calibri" panose="020F0502020204030204" pitchFamily="34" charset="0"/>
            </a:endParaRPr>
          </a:p>
        </p:txBody>
      </p:sp>
      <p:sp>
        <p:nvSpPr>
          <p:cNvPr id="9" name="Content Placeholder 6">
            <a:extLst>
              <a:ext uri="{FF2B5EF4-FFF2-40B4-BE49-F238E27FC236}">
                <a16:creationId xmlns:a16="http://schemas.microsoft.com/office/drawing/2014/main" id="{85045F9C-DC0F-544A-AC66-9CE1947AB271}"/>
              </a:ext>
            </a:extLst>
          </p:cNvPr>
          <p:cNvSpPr txBox="1">
            <a:spLocks/>
          </p:cNvSpPr>
          <p:nvPr/>
        </p:nvSpPr>
        <p:spPr>
          <a:xfrm>
            <a:off x="5726936" y="2870248"/>
            <a:ext cx="4255265" cy="339168"/>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1800" b="0" i="0" kern="1200">
                <a:solidFill>
                  <a:schemeClr val="tx1"/>
                </a:solidFill>
                <a:latin typeface="Calibri" panose="020F0502020204030204" pitchFamily="34" charset="0"/>
                <a:ea typeface="+mn-ea"/>
                <a:cs typeface="+mn-cs"/>
              </a:defRPr>
            </a:lvl1pPr>
            <a:lvl2pPr marL="171450" indent="-165100" algn="l" defTabSz="914400" rtl="0" eaLnBrk="1" latinLnBrk="0" hangingPunct="1">
              <a:lnSpc>
                <a:spcPct val="100000"/>
              </a:lnSpc>
              <a:spcBef>
                <a:spcPts val="0"/>
              </a:spcBef>
              <a:buFont typeface="Arial" panose="020B0604020202020204" pitchFamily="34" charset="0"/>
              <a:buChar char="•"/>
              <a:tabLst/>
              <a:defRPr sz="1800" b="0" i="0" kern="1200">
                <a:solidFill>
                  <a:schemeClr val="tx1"/>
                </a:solidFill>
                <a:latin typeface="Calibri" panose="020F0502020204030204" pitchFamily="34" charset="0"/>
                <a:ea typeface="+mn-ea"/>
                <a:cs typeface="+mn-cs"/>
              </a:defRPr>
            </a:lvl2pPr>
            <a:lvl3pPr marL="630238" indent="-171450" algn="l" defTabSz="914400" rtl="0" eaLnBrk="1" latinLnBrk="0" hangingPunct="1">
              <a:lnSpc>
                <a:spcPct val="100000"/>
              </a:lnSpc>
              <a:spcBef>
                <a:spcPts val="0"/>
              </a:spcBef>
              <a:buFont typeface="System Font Regular"/>
              <a:buChar char="-"/>
              <a:tabLst/>
              <a:defRPr sz="1800" b="0" i="0" kern="1200">
                <a:solidFill>
                  <a:schemeClr val="tx1"/>
                </a:solidFill>
                <a:latin typeface="Calibri" panose="020F0502020204030204" pitchFamily="34" charset="0"/>
                <a:ea typeface="+mn-ea"/>
                <a:cs typeface="+mn-cs"/>
              </a:defRPr>
            </a:lvl3pPr>
            <a:lvl4pPr marL="1090613" indent="-173038" algn="l" defTabSz="914400" rtl="0" eaLnBrk="1" latinLnBrk="0" hangingPunct="1">
              <a:lnSpc>
                <a:spcPct val="100000"/>
              </a:lnSpc>
              <a:spcBef>
                <a:spcPts val="0"/>
              </a:spcBef>
              <a:buFont typeface="System Font Regular"/>
              <a:buChar char="-"/>
              <a:tabLst/>
              <a:defRPr sz="1600" b="0" i="0" kern="1200">
                <a:solidFill>
                  <a:schemeClr val="tx1"/>
                </a:solidFill>
                <a:latin typeface="Calibri" panose="020F0502020204030204" pitchFamily="34" charset="0"/>
                <a:ea typeface="+mn-ea"/>
                <a:cs typeface="+mn-cs"/>
              </a:defRPr>
            </a:lvl4pPr>
            <a:lvl5pPr marL="1543050" indent="-171450" algn="l" defTabSz="914400" rtl="0" eaLnBrk="1" latinLnBrk="0" hangingPunct="1">
              <a:lnSpc>
                <a:spcPct val="100000"/>
              </a:lnSpc>
              <a:spcBef>
                <a:spcPts val="0"/>
              </a:spcBef>
              <a:buFont typeface="System Font Regular"/>
              <a:buChar char="-"/>
              <a:tabLst/>
              <a:defRPr sz="1600" b="0" i="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450"/>
              </a:spcAft>
            </a:pPr>
            <a:endParaRPr lang="en-US" sz="1200" dirty="0"/>
          </a:p>
        </p:txBody>
      </p:sp>
      <p:sp>
        <p:nvSpPr>
          <p:cNvPr id="8" name="Isosceles Triangle 60">
            <a:extLst>
              <a:ext uri="{FF2B5EF4-FFF2-40B4-BE49-F238E27FC236}">
                <a16:creationId xmlns:a16="http://schemas.microsoft.com/office/drawing/2014/main" id="{EF539ADF-941B-1145-80C0-BEBEBC211B32}"/>
              </a:ext>
            </a:extLst>
          </p:cNvPr>
          <p:cNvSpPr/>
          <p:nvPr/>
        </p:nvSpPr>
        <p:spPr>
          <a:xfrm rot="5400000">
            <a:off x="6117967" y="3533943"/>
            <a:ext cx="339168" cy="212259"/>
          </a:xfrm>
          <a:prstGeom prst="triangl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solidFill>
                <a:srgbClr val="003865"/>
              </a:solidFill>
              <a:latin typeface="Calibri" panose="020F0502020204030204" pitchFamily="34" charset="0"/>
            </a:endParaRPr>
          </a:p>
        </p:txBody>
      </p:sp>
      <p:sp>
        <p:nvSpPr>
          <p:cNvPr id="10" name="Rectangle 9"/>
          <p:cNvSpPr/>
          <p:nvPr/>
        </p:nvSpPr>
        <p:spPr>
          <a:xfrm>
            <a:off x="1869898" y="1939352"/>
            <a:ext cx="4033436" cy="24180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err="1">
              <a:solidFill>
                <a:schemeClr val="tx1"/>
              </a:solidFill>
            </a:endParaRPr>
          </a:p>
        </p:txBody>
      </p:sp>
      <p:sp>
        <p:nvSpPr>
          <p:cNvPr id="11" name="Rectangle 10"/>
          <p:cNvSpPr/>
          <p:nvPr/>
        </p:nvSpPr>
        <p:spPr>
          <a:xfrm>
            <a:off x="384226" y="1012679"/>
            <a:ext cx="5674603" cy="38346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US" sz="1600" b="1" dirty="0">
                <a:solidFill>
                  <a:schemeClr val="accent1"/>
                </a:solidFill>
              </a:rPr>
              <a:t>The impact of poor community care is felt in many ways. </a:t>
            </a:r>
          </a:p>
        </p:txBody>
      </p:sp>
      <p:sp>
        <p:nvSpPr>
          <p:cNvPr id="13" name="Rectangle 12"/>
          <p:cNvSpPr/>
          <p:nvPr/>
        </p:nvSpPr>
        <p:spPr>
          <a:xfrm>
            <a:off x="616289" y="1519224"/>
            <a:ext cx="3499676" cy="49076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defTabSz="685800">
              <a:defRPr/>
            </a:pPr>
            <a:r>
              <a:rPr lang="en-US" sz="1400" dirty="0">
                <a:solidFill>
                  <a:schemeClr val="tx2">
                    <a:lumMod val="50000"/>
                  </a:schemeClr>
                </a:solidFill>
                <a:latin typeface="Mute" panose="00000800000000000000" pitchFamily="50" charset="0"/>
                <a:cs typeface="Calibri" panose="020F0502020204030204" pitchFamily="34" charset="0"/>
              </a:rPr>
              <a:t>Density of primary care providers dropped 11% between 2005 and 2015</a:t>
            </a:r>
            <a:r>
              <a:rPr lang="en-US" sz="1400" baseline="30000" dirty="0">
                <a:solidFill>
                  <a:schemeClr val="tx2">
                    <a:lumMod val="50000"/>
                  </a:schemeClr>
                </a:solidFill>
                <a:latin typeface="Mute" panose="00000800000000000000" pitchFamily="50" charset="0"/>
                <a:cs typeface="Calibri" panose="020F0502020204030204" pitchFamily="34" charset="0"/>
              </a:rPr>
              <a:t>1</a:t>
            </a:r>
          </a:p>
        </p:txBody>
      </p:sp>
      <p:sp>
        <p:nvSpPr>
          <p:cNvPr id="14" name="Rectangle 13"/>
          <p:cNvSpPr/>
          <p:nvPr/>
        </p:nvSpPr>
        <p:spPr>
          <a:xfrm>
            <a:off x="1051948" y="4665073"/>
            <a:ext cx="4575085" cy="7021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r" defTabSz="685800">
              <a:defRPr/>
            </a:pPr>
            <a:r>
              <a:rPr lang="en-US" sz="1400" dirty="0">
                <a:solidFill>
                  <a:schemeClr val="tx2">
                    <a:lumMod val="50000"/>
                  </a:schemeClr>
                </a:solidFill>
                <a:latin typeface="Mute" panose="00000800000000000000" pitchFamily="50" charset="0"/>
                <a:cs typeface="Calibri" panose="020F0502020204030204" pitchFamily="34" charset="0"/>
              </a:rPr>
              <a:t>Family physicians address an average of 3 patient problems for every brief visit</a:t>
            </a:r>
            <a:r>
              <a:rPr lang="en-US" sz="1400" baseline="30000" dirty="0">
                <a:solidFill>
                  <a:schemeClr val="tx2">
                    <a:lumMod val="50000"/>
                  </a:schemeClr>
                </a:solidFill>
                <a:latin typeface="Mute" panose="00000800000000000000" pitchFamily="50" charset="0"/>
                <a:cs typeface="Calibri" panose="020F0502020204030204" pitchFamily="34" charset="0"/>
              </a:rPr>
              <a:t>2</a:t>
            </a:r>
          </a:p>
        </p:txBody>
      </p:sp>
      <p:sp>
        <p:nvSpPr>
          <p:cNvPr id="15" name="Rectangle 14"/>
          <p:cNvSpPr/>
          <p:nvPr/>
        </p:nvSpPr>
        <p:spPr>
          <a:xfrm>
            <a:off x="1356877" y="2499083"/>
            <a:ext cx="4555546" cy="66443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r" defTabSz="685800">
              <a:defRPr/>
            </a:pPr>
            <a:r>
              <a:rPr lang="en-US" sz="1400" dirty="0">
                <a:solidFill>
                  <a:schemeClr val="tx2">
                    <a:lumMod val="50000"/>
                  </a:schemeClr>
                </a:solidFill>
                <a:latin typeface="Mute" panose="00000800000000000000" pitchFamily="50" charset="0"/>
                <a:cs typeface="Calibri" panose="020F0502020204030204" pitchFamily="34" charset="0"/>
              </a:rPr>
              <a:t>The fee-for-service reimbursement model does not incentivize providers to manage the whole patient, which was further exposed by COVID-19</a:t>
            </a:r>
          </a:p>
        </p:txBody>
      </p:sp>
      <p:sp>
        <p:nvSpPr>
          <p:cNvPr id="22" name="Rectangle 21"/>
          <p:cNvSpPr/>
          <p:nvPr/>
        </p:nvSpPr>
        <p:spPr>
          <a:xfrm>
            <a:off x="588181" y="3667636"/>
            <a:ext cx="4052888" cy="7021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defTabSz="685800">
              <a:defRPr/>
            </a:pPr>
            <a:r>
              <a:rPr lang="en-US" sz="1400" dirty="0">
                <a:solidFill>
                  <a:schemeClr val="tx2">
                    <a:lumMod val="50000"/>
                  </a:schemeClr>
                </a:solidFill>
                <a:latin typeface="Mute" panose="00000800000000000000" pitchFamily="50" charset="0"/>
                <a:cs typeface="Calibri" panose="020F0502020204030204" pitchFamily="34" charset="0"/>
              </a:rPr>
              <a:t>Virtual delivery has become a healthcare front door, but is not integrated with a member’s PCP</a:t>
            </a:r>
          </a:p>
          <a:p>
            <a:endParaRPr lang="en-US" sz="1400" dirty="0">
              <a:solidFill>
                <a:schemeClr val="tx2">
                  <a:lumMod val="50000"/>
                </a:schemeClr>
              </a:solidFill>
              <a:latin typeface="Mute" panose="00000800000000000000" pitchFamily="50" charset="0"/>
              <a:cs typeface="Calibri" panose="020F050202020403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8358" y="3650329"/>
            <a:ext cx="981628" cy="981628"/>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0825" y="1385315"/>
            <a:ext cx="918824" cy="918824"/>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181" y="4402932"/>
            <a:ext cx="1055978" cy="1055978"/>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170" y="2293367"/>
            <a:ext cx="1142835" cy="1142835"/>
          </a:xfrm>
          <a:prstGeom prst="rect">
            <a:avLst/>
          </a:prstGeom>
        </p:spPr>
      </p:pic>
      <p:sp>
        <p:nvSpPr>
          <p:cNvPr id="25" name="Rectangle 24"/>
          <p:cNvSpPr/>
          <p:nvPr/>
        </p:nvSpPr>
        <p:spPr>
          <a:xfrm>
            <a:off x="6287552" y="1032310"/>
            <a:ext cx="5402575" cy="38346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US" sz="1600" b="1" dirty="0">
                <a:solidFill>
                  <a:schemeClr val="accent1"/>
                </a:solidFill>
              </a:rPr>
              <a:t>The impact of quality primary care is significant. </a:t>
            </a:r>
          </a:p>
        </p:txBody>
      </p:sp>
      <p:sp>
        <p:nvSpPr>
          <p:cNvPr id="21" name="Isosceles Triangle 60">
            <a:extLst>
              <a:ext uri="{FF2B5EF4-FFF2-40B4-BE49-F238E27FC236}">
                <a16:creationId xmlns:a16="http://schemas.microsoft.com/office/drawing/2014/main" id="{EF539ADF-941B-1145-80C0-BEBEBC211B32}"/>
              </a:ext>
            </a:extLst>
          </p:cNvPr>
          <p:cNvSpPr/>
          <p:nvPr/>
        </p:nvSpPr>
        <p:spPr>
          <a:xfrm rot="5400000">
            <a:off x="6074734" y="4876009"/>
            <a:ext cx="339168" cy="212259"/>
          </a:xfrm>
          <a:prstGeom prst="triangl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solidFill>
                <a:srgbClr val="003865"/>
              </a:solidFill>
              <a:latin typeface="Calibri" panose="020F0502020204030204" pitchFamily="34" charset="0"/>
            </a:endParaRPr>
          </a:p>
        </p:txBody>
      </p:sp>
      <p:sp>
        <p:nvSpPr>
          <p:cNvPr id="26" name="Isosceles Triangle 60">
            <a:extLst>
              <a:ext uri="{FF2B5EF4-FFF2-40B4-BE49-F238E27FC236}">
                <a16:creationId xmlns:a16="http://schemas.microsoft.com/office/drawing/2014/main" id="{EF539ADF-941B-1145-80C0-BEBEBC211B32}"/>
              </a:ext>
            </a:extLst>
          </p:cNvPr>
          <p:cNvSpPr/>
          <p:nvPr/>
        </p:nvSpPr>
        <p:spPr>
          <a:xfrm rot="5400000">
            <a:off x="6092228" y="2134777"/>
            <a:ext cx="339168" cy="163268"/>
          </a:xfrm>
          <a:prstGeom prst="triangl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solidFill>
                <a:srgbClr val="003865"/>
              </a:solidFill>
              <a:latin typeface="Calibri" panose="020F0502020204030204" pitchFamily="34" charset="0"/>
            </a:endParaRPr>
          </a:p>
        </p:txBody>
      </p:sp>
      <p:sp>
        <p:nvSpPr>
          <p:cNvPr id="27" name="TextBox 26">
            <a:extLst>
              <a:ext uri="{FF2B5EF4-FFF2-40B4-BE49-F238E27FC236}">
                <a16:creationId xmlns:a16="http://schemas.microsoft.com/office/drawing/2014/main" id="{CC34EBE7-129E-4AC7-A6C6-174E66FF4081}"/>
              </a:ext>
            </a:extLst>
          </p:cNvPr>
          <p:cNvSpPr txBox="1"/>
          <p:nvPr/>
        </p:nvSpPr>
        <p:spPr>
          <a:xfrm>
            <a:off x="748966" y="5669475"/>
            <a:ext cx="6093994" cy="630942"/>
          </a:xfrm>
          <a:prstGeom prst="rect">
            <a:avLst/>
          </a:prstGeom>
          <a:noFill/>
        </p:spPr>
        <p:txBody>
          <a:bodyPr wrap="square">
            <a:spAutoFit/>
          </a:bodyPr>
          <a:lstStyle/>
          <a:p>
            <a:r>
              <a:rPr lang="en-US" sz="700" dirty="0"/>
              <a:t>1       JAMA Internal Medicine:  Dr. Sanjay </a:t>
            </a:r>
            <a:r>
              <a:rPr lang="en-US" sz="700" dirty="0" err="1"/>
              <a:t>Basu</a:t>
            </a:r>
            <a:r>
              <a:rPr lang="en-US" sz="700" dirty="0"/>
              <a:t> </a:t>
            </a:r>
          </a:p>
          <a:p>
            <a:pPr marL="228600" marR="0" lvl="0" indent="-228600" algn="l" defTabSz="914400" rtl="0" eaLnBrk="1" fontAlgn="auto" latinLnBrk="0" hangingPunct="1">
              <a:lnSpc>
                <a:spcPct val="100000"/>
              </a:lnSpc>
              <a:spcBef>
                <a:spcPts val="0"/>
              </a:spcBef>
              <a:spcAft>
                <a:spcPts val="0"/>
              </a:spcAft>
              <a:buClrTx/>
              <a:buSzTx/>
              <a:buFontTx/>
              <a:buAutoNum type="arabicPlain" startAt="2"/>
              <a:tabLst/>
              <a:defRPr/>
            </a:pPr>
            <a:r>
              <a:rPr lang="en-US" sz="700" dirty="0"/>
              <a:t>https://www.healthaffairs.org/doi/full/10.1377/hlthaff.2010.0026</a:t>
            </a:r>
          </a:p>
          <a:p>
            <a:pPr marL="228600" marR="0" lvl="0" indent="-228600" algn="l" defTabSz="914400" rtl="0" eaLnBrk="1" fontAlgn="auto" latinLnBrk="0" hangingPunct="1">
              <a:lnSpc>
                <a:spcPct val="100000"/>
              </a:lnSpc>
              <a:spcBef>
                <a:spcPts val="0"/>
              </a:spcBef>
              <a:spcAft>
                <a:spcPts val="0"/>
              </a:spcAft>
              <a:buClrTx/>
              <a:buSzTx/>
              <a:buFontTx/>
              <a:buAutoNum type="arabicPlain" startAt="2"/>
              <a:tabLst/>
              <a:defRPr/>
            </a:pPr>
            <a:r>
              <a:rPr lang="en-US" sz="700" dirty="0">
                <a:latin typeface="Mute Light" pitchFamily="2" charset="77"/>
              </a:rPr>
              <a:t>The Patient-Centered Primary Care Collaborative</a:t>
            </a:r>
          </a:p>
          <a:p>
            <a:pPr marL="228600" marR="0" lvl="0" indent="-228600" algn="l" defTabSz="914400" rtl="0" eaLnBrk="1" fontAlgn="auto" latinLnBrk="0" hangingPunct="1">
              <a:lnSpc>
                <a:spcPct val="100000"/>
              </a:lnSpc>
              <a:spcBef>
                <a:spcPts val="0"/>
              </a:spcBef>
              <a:spcAft>
                <a:spcPts val="0"/>
              </a:spcAft>
              <a:buClrTx/>
              <a:buSzTx/>
              <a:buFontTx/>
              <a:buAutoNum type="arabicPlain" startAt="2"/>
              <a:tabLst/>
              <a:defRPr/>
            </a:pPr>
            <a:r>
              <a:rPr lang="en-US" sz="700" dirty="0">
                <a:latin typeface="Mute Light" pitchFamily="2" charset="77"/>
              </a:rPr>
              <a:t>American</a:t>
            </a:r>
            <a:r>
              <a:rPr lang="en-US" sz="700" baseline="0" dirty="0">
                <a:latin typeface="Mute Light" pitchFamily="2" charset="77"/>
              </a:rPr>
              <a:t> Journal of Accountable Care. 2018; 6(1);25-28</a:t>
            </a:r>
          </a:p>
          <a:p>
            <a:pPr marL="228600" marR="0" lvl="0" indent="-228600" algn="l" defTabSz="914400" rtl="0" eaLnBrk="1" fontAlgn="auto" latinLnBrk="0" hangingPunct="1">
              <a:lnSpc>
                <a:spcPct val="100000"/>
              </a:lnSpc>
              <a:spcBef>
                <a:spcPts val="0"/>
              </a:spcBef>
              <a:spcAft>
                <a:spcPts val="0"/>
              </a:spcAft>
              <a:buClrTx/>
              <a:buSzTx/>
              <a:buFontTx/>
              <a:buAutoNum type="arabicPlain" startAt="2"/>
              <a:tabLst/>
              <a:defRPr/>
            </a:pPr>
            <a:r>
              <a:rPr lang="en-US" sz="700" baseline="0" dirty="0">
                <a:latin typeface="Mute Light" pitchFamily="2" charset="77"/>
              </a:rPr>
              <a:t>Franks P </a:t>
            </a:r>
            <a:r>
              <a:rPr lang="en-US" sz="700" baseline="0" dirty="0" err="1">
                <a:latin typeface="Mute Light" pitchFamily="2" charset="77"/>
              </a:rPr>
              <a:t>Zwanziger</a:t>
            </a:r>
            <a:r>
              <a:rPr lang="en-US" sz="700" baseline="0" dirty="0">
                <a:latin typeface="Mute Light" pitchFamily="2" charset="77"/>
              </a:rPr>
              <a:t>, Variations in Primary Care Physician Referral Rates, Health Serv Res. 1999</a:t>
            </a:r>
            <a:r>
              <a:rPr lang="en-US" sz="700" dirty="0">
                <a:latin typeface="Mute Light" pitchFamily="2" charset="77"/>
              </a:rPr>
              <a:t> </a:t>
            </a:r>
            <a:endParaRPr lang="en-US" sz="700" dirty="0"/>
          </a:p>
        </p:txBody>
      </p:sp>
    </p:spTree>
    <p:custDataLst>
      <p:tags r:id="rId1"/>
    </p:custDataLst>
    <p:extLst>
      <p:ext uri="{BB962C8B-B14F-4D97-AF65-F5344CB8AC3E}">
        <p14:creationId xmlns:p14="http://schemas.microsoft.com/office/powerpoint/2010/main" val="2178865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F1AB973-BE95-4D40-8CC4-47FEA36C7754}"/>
              </a:ext>
            </a:extLst>
          </p:cNvPr>
          <p:cNvSpPr/>
          <p:nvPr/>
        </p:nvSpPr>
        <p:spPr>
          <a:xfrm>
            <a:off x="6303468" y="1871102"/>
            <a:ext cx="4590288" cy="39776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endParaRPr>
          </a:p>
        </p:txBody>
      </p:sp>
      <p:graphicFrame>
        <p:nvGraphicFramePr>
          <p:cNvPr id="24" name="Chart 23">
            <a:extLst>
              <a:ext uri="{FF2B5EF4-FFF2-40B4-BE49-F238E27FC236}">
                <a16:creationId xmlns:a16="http://schemas.microsoft.com/office/drawing/2014/main" id="{A729220F-C7DD-416F-BC06-1C19F5BC9F6C}"/>
              </a:ext>
            </a:extLst>
          </p:cNvPr>
          <p:cNvGraphicFramePr/>
          <p:nvPr>
            <p:extLst>
              <p:ext uri="{D42A27DB-BD31-4B8C-83A1-F6EECF244321}">
                <p14:modId xmlns:p14="http://schemas.microsoft.com/office/powerpoint/2010/main" val="3772419215"/>
              </p:ext>
            </p:extLst>
          </p:nvPr>
        </p:nvGraphicFramePr>
        <p:xfrm>
          <a:off x="5550612" y="1808364"/>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93" name="Title 92"/>
          <p:cNvSpPr>
            <a:spLocks noGrp="1"/>
          </p:cNvSpPr>
          <p:nvPr>
            <p:ph type="title"/>
          </p:nvPr>
        </p:nvSpPr>
        <p:spPr>
          <a:xfrm>
            <a:off x="798653" y="576073"/>
            <a:ext cx="10845479" cy="780342"/>
          </a:xfrm>
        </p:spPr>
        <p:txBody>
          <a:bodyPr/>
          <a:lstStyle/>
          <a:p>
            <a:pPr lvl="0">
              <a:defRPr/>
            </a:pPr>
            <a:r>
              <a:rPr lang="en-US" b="1" dirty="0">
                <a:solidFill>
                  <a:srgbClr val="002C77"/>
                </a:solidFill>
                <a:latin typeface="Arial" panose="020B0604020202020204" pitchFamily="34" charset="0"/>
              </a:rPr>
              <a:t>Advanced Primary Care puts the employer in the driver’s seat to deliver on the Quadruple aim: </a:t>
            </a:r>
          </a:p>
        </p:txBody>
      </p:sp>
      <p:sp>
        <p:nvSpPr>
          <p:cNvPr id="134" name="Rectangle 133"/>
          <p:cNvSpPr/>
          <p:nvPr/>
        </p:nvSpPr>
        <p:spPr>
          <a:xfrm>
            <a:off x="710595" y="1776223"/>
            <a:ext cx="4585375" cy="39763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endParaRPr>
          </a:p>
        </p:txBody>
      </p:sp>
      <p:sp>
        <p:nvSpPr>
          <p:cNvPr id="135" name="TextBox 134"/>
          <p:cNvSpPr txBox="1"/>
          <p:nvPr/>
        </p:nvSpPr>
        <p:spPr>
          <a:xfrm>
            <a:off x="988802" y="1776223"/>
            <a:ext cx="3916907" cy="3518936"/>
          </a:xfrm>
          <a:prstGeom prst="rect">
            <a:avLst/>
          </a:prstGeom>
          <a:noFill/>
        </p:spPr>
        <p:txBody>
          <a:bodyPr vert="horz" wrap="square" lIns="0" tIns="0" rIns="0" bIns="0" rtlCol="0" anchor="t" anchorCtr="0">
            <a:noAutofit/>
          </a:bodyPr>
          <a:lstStyle/>
          <a:p>
            <a:pPr lvl="0" algn="ctr">
              <a:defRPr/>
            </a:pPr>
            <a:endParaRPr lang="en-US" b="1" dirty="0">
              <a:solidFill>
                <a:schemeClr val="bg1"/>
              </a:solidFill>
              <a:cs typeface="Calibri" panose="020F0502020204030204" pitchFamily="34" charset="0"/>
            </a:endParaRPr>
          </a:p>
          <a:p>
            <a:endParaRPr lang="en-US" sz="2000" b="1" dirty="0">
              <a:solidFill>
                <a:schemeClr val="bg1"/>
              </a:solidFill>
            </a:endParaRPr>
          </a:p>
          <a:p>
            <a:pPr marL="342900" indent="-342900">
              <a:buFont typeface="Arial" panose="020B0604020202020204" pitchFamily="34" charset="0"/>
              <a:buChar char="•"/>
            </a:pPr>
            <a:endParaRPr lang="en-US" b="1" dirty="0">
              <a:solidFill>
                <a:schemeClr val="bg1"/>
              </a:solidFill>
              <a:cs typeface="Calibri" panose="020F0502020204030204" pitchFamily="34" charset="0"/>
            </a:endParaRPr>
          </a:p>
          <a:p>
            <a:pPr algn="ctr"/>
            <a:endParaRPr lang="en-US" dirty="0"/>
          </a:p>
        </p:txBody>
      </p:sp>
      <p:sp>
        <p:nvSpPr>
          <p:cNvPr id="136" name="Rectangle 135"/>
          <p:cNvSpPr/>
          <p:nvPr/>
        </p:nvSpPr>
        <p:spPr>
          <a:xfrm rot="10800000" flipH="1">
            <a:off x="710594" y="1681676"/>
            <a:ext cx="4585376" cy="149255"/>
          </a:xfrm>
          <a:prstGeom prst="rect">
            <a:avLst/>
          </a:prstGeom>
          <a:gradFill>
            <a:gsLst>
              <a:gs pos="0">
                <a:schemeClr val="accent1"/>
              </a:gs>
              <a:gs pos="100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bg1"/>
              </a:solidFill>
            </a:endParaRPr>
          </a:p>
        </p:txBody>
      </p:sp>
      <p:sp>
        <p:nvSpPr>
          <p:cNvPr id="2" name="Oval 1"/>
          <p:cNvSpPr/>
          <p:nvPr/>
        </p:nvSpPr>
        <p:spPr>
          <a:xfrm>
            <a:off x="1410482" y="2278578"/>
            <a:ext cx="3108960" cy="3108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endParaRPr>
          </a:p>
        </p:txBody>
      </p:sp>
      <p:grpSp>
        <p:nvGrpSpPr>
          <p:cNvPr id="35" name="Group 34"/>
          <p:cNvGrpSpPr/>
          <p:nvPr/>
        </p:nvGrpSpPr>
        <p:grpSpPr>
          <a:xfrm>
            <a:off x="1577313" y="2441547"/>
            <a:ext cx="2761488" cy="2762003"/>
            <a:chOff x="-4236938" y="-1313811"/>
            <a:chExt cx="4477934" cy="4481133"/>
          </a:xfrm>
          <a:noFill/>
        </p:grpSpPr>
        <p:grpSp>
          <p:nvGrpSpPr>
            <p:cNvPr id="36" name="Group 35"/>
            <p:cNvGrpSpPr/>
            <p:nvPr/>
          </p:nvGrpSpPr>
          <p:grpSpPr>
            <a:xfrm>
              <a:off x="-4236938" y="-1313811"/>
              <a:ext cx="2241339" cy="4479588"/>
              <a:chOff x="-4236938" y="-1313811"/>
              <a:chExt cx="2241339" cy="4479588"/>
            </a:xfrm>
            <a:grpFill/>
          </p:grpSpPr>
          <p:sp>
            <p:nvSpPr>
              <p:cNvPr id="40" name="Freeform 6"/>
              <p:cNvSpPr>
                <a:spLocks noChangeAspect="1"/>
              </p:cNvSpPr>
              <p:nvPr/>
            </p:nvSpPr>
            <p:spPr bwMode="gray">
              <a:xfrm>
                <a:off x="-4235502" y="-1313811"/>
                <a:ext cx="2238249" cy="2241339"/>
              </a:xfrm>
              <a:custGeom>
                <a:avLst/>
                <a:gdLst>
                  <a:gd name="T0" fmla="*/ 2147483647 w 237"/>
                  <a:gd name="T1" fmla="*/ 0 h 237"/>
                  <a:gd name="T2" fmla="*/ 0 w 237"/>
                  <a:gd name="T3" fmla="*/ 2147483647 h 237"/>
                  <a:gd name="T4" fmla="*/ 2147483647 w 237"/>
                  <a:gd name="T5" fmla="*/ 2147483647 h 237"/>
                  <a:gd name="T6" fmla="*/ 2147483647 w 237"/>
                  <a:gd name="T7" fmla="*/ 0 h 2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7" h="237">
                    <a:moveTo>
                      <a:pt x="237" y="0"/>
                    </a:moveTo>
                    <a:cubicBezTo>
                      <a:pt x="106" y="0"/>
                      <a:pt x="0" y="106"/>
                      <a:pt x="0" y="237"/>
                    </a:cubicBezTo>
                    <a:lnTo>
                      <a:pt x="237" y="237"/>
                    </a:lnTo>
                    <a:lnTo>
                      <a:pt x="237" y="0"/>
                    </a:lnTo>
                    <a:close/>
                  </a:path>
                </a:pathLst>
              </a:custGeom>
              <a:grpFill/>
              <a:ln w="28575" cmpd="sng">
                <a:solidFill>
                  <a:schemeClr val="accent1"/>
                </a:solidFill>
                <a:prstDash val="solid"/>
                <a:round/>
                <a:headEnd/>
                <a:tailEnd/>
              </a:ln>
            </p:spPr>
            <p:txBody>
              <a:bodyPr>
                <a:noAutofit/>
              </a:bodyPr>
              <a:lstStyle/>
              <a:p>
                <a:endParaRPr lang="en-US" sz="1714" b="1" dirty="0">
                  <a:solidFill>
                    <a:srgbClr val="000000"/>
                  </a:solidFill>
                </a:endParaRPr>
              </a:p>
            </p:txBody>
          </p:sp>
          <p:sp>
            <p:nvSpPr>
              <p:cNvPr id="41" name="Freeform 6"/>
              <p:cNvSpPr>
                <a:spLocks noChangeAspect="1"/>
              </p:cNvSpPr>
              <p:nvPr/>
            </p:nvSpPr>
            <p:spPr bwMode="gray">
              <a:xfrm rot="16200000">
                <a:off x="-4235393" y="925983"/>
                <a:ext cx="2238249" cy="2241339"/>
              </a:xfrm>
              <a:custGeom>
                <a:avLst/>
                <a:gdLst>
                  <a:gd name="T0" fmla="*/ 2147483647 w 237"/>
                  <a:gd name="T1" fmla="*/ 0 h 237"/>
                  <a:gd name="T2" fmla="*/ 0 w 237"/>
                  <a:gd name="T3" fmla="*/ 2147483647 h 237"/>
                  <a:gd name="T4" fmla="*/ 2147483647 w 237"/>
                  <a:gd name="T5" fmla="*/ 2147483647 h 237"/>
                  <a:gd name="T6" fmla="*/ 2147483647 w 237"/>
                  <a:gd name="T7" fmla="*/ 0 h 2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7" h="237">
                    <a:moveTo>
                      <a:pt x="237" y="0"/>
                    </a:moveTo>
                    <a:cubicBezTo>
                      <a:pt x="106" y="0"/>
                      <a:pt x="0" y="106"/>
                      <a:pt x="0" y="237"/>
                    </a:cubicBezTo>
                    <a:lnTo>
                      <a:pt x="237" y="237"/>
                    </a:lnTo>
                    <a:lnTo>
                      <a:pt x="237" y="0"/>
                    </a:lnTo>
                    <a:close/>
                  </a:path>
                </a:pathLst>
              </a:custGeom>
              <a:grpFill/>
              <a:ln w="28575" cmpd="sng">
                <a:solidFill>
                  <a:schemeClr val="accent1"/>
                </a:solidFill>
                <a:prstDash val="solid"/>
                <a:round/>
                <a:headEnd/>
                <a:tailEnd/>
              </a:ln>
            </p:spPr>
            <p:txBody>
              <a:bodyPr>
                <a:noAutofit/>
              </a:bodyPr>
              <a:lstStyle/>
              <a:p>
                <a:endParaRPr lang="en-US" sz="1714" b="1" dirty="0">
                  <a:solidFill>
                    <a:srgbClr val="000000"/>
                  </a:solidFill>
                </a:endParaRPr>
              </a:p>
            </p:txBody>
          </p:sp>
        </p:grpSp>
        <p:grpSp>
          <p:nvGrpSpPr>
            <p:cNvPr id="37" name="Group 36"/>
            <p:cNvGrpSpPr/>
            <p:nvPr/>
          </p:nvGrpSpPr>
          <p:grpSpPr>
            <a:xfrm flipH="1">
              <a:off x="-2008434" y="-1312266"/>
              <a:ext cx="2249430" cy="4479588"/>
              <a:chOff x="-4235502" y="-1313811"/>
              <a:chExt cx="2249430" cy="4479588"/>
            </a:xfrm>
            <a:grpFill/>
          </p:grpSpPr>
          <p:sp>
            <p:nvSpPr>
              <p:cNvPr id="38" name="Freeform 6"/>
              <p:cNvSpPr>
                <a:spLocks noChangeAspect="1"/>
              </p:cNvSpPr>
              <p:nvPr/>
            </p:nvSpPr>
            <p:spPr bwMode="gray">
              <a:xfrm>
                <a:off x="-4235502" y="-1313811"/>
                <a:ext cx="2238249" cy="2241339"/>
              </a:xfrm>
              <a:custGeom>
                <a:avLst/>
                <a:gdLst>
                  <a:gd name="T0" fmla="*/ 2147483647 w 237"/>
                  <a:gd name="T1" fmla="*/ 0 h 237"/>
                  <a:gd name="T2" fmla="*/ 0 w 237"/>
                  <a:gd name="T3" fmla="*/ 2147483647 h 237"/>
                  <a:gd name="T4" fmla="*/ 2147483647 w 237"/>
                  <a:gd name="T5" fmla="*/ 2147483647 h 237"/>
                  <a:gd name="T6" fmla="*/ 2147483647 w 237"/>
                  <a:gd name="T7" fmla="*/ 0 h 2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7" h="237">
                    <a:moveTo>
                      <a:pt x="237" y="0"/>
                    </a:moveTo>
                    <a:cubicBezTo>
                      <a:pt x="106" y="0"/>
                      <a:pt x="0" y="106"/>
                      <a:pt x="0" y="237"/>
                    </a:cubicBezTo>
                    <a:lnTo>
                      <a:pt x="237" y="237"/>
                    </a:lnTo>
                    <a:lnTo>
                      <a:pt x="237" y="0"/>
                    </a:lnTo>
                    <a:close/>
                  </a:path>
                </a:pathLst>
              </a:custGeom>
              <a:grpFill/>
              <a:ln w="28575" cmpd="sng">
                <a:solidFill>
                  <a:schemeClr val="accent1"/>
                </a:solidFill>
                <a:prstDash val="solid"/>
                <a:round/>
                <a:headEnd/>
                <a:tailEnd/>
              </a:ln>
            </p:spPr>
            <p:txBody>
              <a:bodyPr>
                <a:noAutofit/>
              </a:bodyPr>
              <a:lstStyle/>
              <a:p>
                <a:endParaRPr lang="en-US" sz="1714" b="1" dirty="0">
                  <a:solidFill>
                    <a:srgbClr val="000000"/>
                  </a:solidFill>
                </a:endParaRPr>
              </a:p>
            </p:txBody>
          </p:sp>
          <p:sp>
            <p:nvSpPr>
              <p:cNvPr id="39" name="Freeform 6"/>
              <p:cNvSpPr>
                <a:spLocks noChangeAspect="1"/>
              </p:cNvSpPr>
              <p:nvPr/>
            </p:nvSpPr>
            <p:spPr bwMode="gray">
              <a:xfrm rot="16200000">
                <a:off x="-4225866" y="925983"/>
                <a:ext cx="2238249" cy="2241339"/>
              </a:xfrm>
              <a:custGeom>
                <a:avLst/>
                <a:gdLst>
                  <a:gd name="T0" fmla="*/ 2147483647 w 237"/>
                  <a:gd name="T1" fmla="*/ 0 h 237"/>
                  <a:gd name="T2" fmla="*/ 0 w 237"/>
                  <a:gd name="T3" fmla="*/ 2147483647 h 237"/>
                  <a:gd name="T4" fmla="*/ 2147483647 w 237"/>
                  <a:gd name="T5" fmla="*/ 2147483647 h 237"/>
                  <a:gd name="T6" fmla="*/ 2147483647 w 237"/>
                  <a:gd name="T7" fmla="*/ 0 h 2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7" h="237">
                    <a:moveTo>
                      <a:pt x="237" y="0"/>
                    </a:moveTo>
                    <a:cubicBezTo>
                      <a:pt x="106" y="0"/>
                      <a:pt x="0" y="106"/>
                      <a:pt x="0" y="237"/>
                    </a:cubicBezTo>
                    <a:lnTo>
                      <a:pt x="237" y="237"/>
                    </a:lnTo>
                    <a:lnTo>
                      <a:pt x="237" y="0"/>
                    </a:lnTo>
                    <a:close/>
                  </a:path>
                </a:pathLst>
              </a:custGeom>
              <a:grpFill/>
              <a:ln w="28575" cmpd="sng">
                <a:solidFill>
                  <a:schemeClr val="accent1"/>
                </a:solidFill>
                <a:prstDash val="solid"/>
                <a:round/>
                <a:headEnd/>
                <a:tailEnd/>
              </a:ln>
            </p:spPr>
            <p:txBody>
              <a:bodyPr>
                <a:noAutofit/>
              </a:bodyPr>
              <a:lstStyle/>
              <a:p>
                <a:endParaRPr lang="en-US" sz="1714" b="1" dirty="0">
                  <a:solidFill>
                    <a:srgbClr val="000000"/>
                  </a:solidFill>
                </a:endParaRPr>
              </a:p>
            </p:txBody>
          </p:sp>
        </p:grpSp>
      </p:grpSp>
      <p:pic>
        <p:nvPicPr>
          <p:cNvPr id="42" name="Graphic 16">
            <a:extLst>
              <a:ext uri="{FF2B5EF4-FFF2-40B4-BE49-F238E27FC236}">
                <a16:creationId xmlns:a16="http://schemas.microsoft.com/office/drawing/2014/main" id="{69AA0C5D-4279-481C-A633-DAEF10C28F6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18180" y="3153706"/>
            <a:ext cx="457200" cy="457200"/>
          </a:xfrm>
          <a:prstGeom prst="rect">
            <a:avLst/>
          </a:prstGeom>
        </p:spPr>
      </p:pic>
      <p:pic>
        <p:nvPicPr>
          <p:cNvPr id="43" name="Graphic 14">
            <a:extLst>
              <a:ext uri="{FF2B5EF4-FFF2-40B4-BE49-F238E27FC236}">
                <a16:creationId xmlns:a16="http://schemas.microsoft.com/office/drawing/2014/main" id="{B371AE54-F764-4B05-A032-C6C2E29F402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85508" y="3160510"/>
            <a:ext cx="457200" cy="457200"/>
          </a:xfrm>
          <a:prstGeom prst="rect">
            <a:avLst/>
          </a:prstGeom>
        </p:spPr>
      </p:pic>
      <p:pic>
        <p:nvPicPr>
          <p:cNvPr id="44" name="Graphic 18">
            <a:extLst>
              <a:ext uri="{FF2B5EF4-FFF2-40B4-BE49-F238E27FC236}">
                <a16:creationId xmlns:a16="http://schemas.microsoft.com/office/drawing/2014/main" id="{7A51282E-AE9A-4D39-B202-3278242723A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26205" y="4006829"/>
            <a:ext cx="457200" cy="457200"/>
          </a:xfrm>
          <a:prstGeom prst="rect">
            <a:avLst/>
          </a:prstGeom>
        </p:spPr>
      </p:pic>
      <p:pic>
        <p:nvPicPr>
          <p:cNvPr id="45" name="Graphic 23">
            <a:extLst>
              <a:ext uri="{FF2B5EF4-FFF2-40B4-BE49-F238E27FC236}">
                <a16:creationId xmlns:a16="http://schemas.microsoft.com/office/drawing/2014/main" id="{5065D35C-162A-47EC-B0C7-886D9BC658A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87459" y="3996502"/>
            <a:ext cx="457200" cy="457200"/>
          </a:xfrm>
          <a:prstGeom prst="rect">
            <a:avLst/>
          </a:prstGeom>
        </p:spPr>
      </p:pic>
      <p:sp>
        <p:nvSpPr>
          <p:cNvPr id="46" name="Rectangle 45"/>
          <p:cNvSpPr/>
          <p:nvPr/>
        </p:nvSpPr>
        <p:spPr>
          <a:xfrm rot="18840000">
            <a:off x="1550392" y="2378621"/>
            <a:ext cx="2703643" cy="2759903"/>
          </a:xfrm>
          <a:prstGeom prst="rect">
            <a:avLst/>
          </a:prstGeom>
          <a:noFill/>
        </p:spPr>
        <p:txBody>
          <a:bodyPr spcFirstLastPara="1" wrap="none" lIns="87071" tIns="43536" rIns="87071" bIns="43536" numCol="1">
            <a:prstTxWarp prst="textArchDown">
              <a:avLst>
                <a:gd name="adj" fmla="val 21194107"/>
              </a:avLst>
            </a:prstTxWarp>
            <a:spAutoFit/>
            <a:scene3d>
              <a:camera prst="orthographicFront"/>
              <a:lightRig rig="balanced" dir="t">
                <a:rot lat="0" lon="0" rev="2100000"/>
              </a:lightRig>
            </a:scene3d>
            <a:flatTx/>
          </a:bodyPr>
          <a:lstStyle/>
          <a:p>
            <a:pPr algn="ctr">
              <a:defRPr/>
            </a:pPr>
            <a:r>
              <a:rPr lang="en-US" sz="1524" b="1" kern="500" dirty="0">
                <a:ln w="50800"/>
                <a:solidFill>
                  <a:schemeClr val="accent2"/>
                </a:solidFill>
              </a:rPr>
              <a:t>Cost</a:t>
            </a:r>
          </a:p>
        </p:txBody>
      </p:sp>
      <p:sp>
        <p:nvSpPr>
          <p:cNvPr id="48" name="Rectangle 47"/>
          <p:cNvSpPr/>
          <p:nvPr/>
        </p:nvSpPr>
        <p:spPr>
          <a:xfrm rot="18781791">
            <a:off x="1785833" y="2542032"/>
            <a:ext cx="2547017" cy="2637102"/>
          </a:xfrm>
          <a:prstGeom prst="rect">
            <a:avLst/>
          </a:prstGeom>
          <a:noFill/>
        </p:spPr>
        <p:txBody>
          <a:bodyPr spcFirstLastPara="1" wrap="none" lIns="87071" tIns="43536" rIns="87071" bIns="43536" numCol="1">
            <a:prstTxWarp prst="textButton">
              <a:avLst>
                <a:gd name="adj" fmla="val 11915282"/>
              </a:avLst>
            </a:prstTxWarp>
            <a:spAutoFit/>
            <a:scene3d>
              <a:camera prst="orthographicFront"/>
              <a:lightRig rig="balanced" dir="t">
                <a:rot lat="0" lon="0" rev="2100000"/>
              </a:lightRig>
            </a:scene3d>
            <a:flatTx/>
          </a:bodyPr>
          <a:lstStyle/>
          <a:p>
            <a:pPr algn="ctr">
              <a:defRPr/>
            </a:pPr>
            <a:r>
              <a:rPr lang="en-US" sz="1524" b="1" kern="500" dirty="0"/>
              <a:t>Provider Satisfaction</a:t>
            </a:r>
            <a:endParaRPr lang="en-US" sz="1524" b="1" kern="500" dirty="0">
              <a:ln w="50800"/>
            </a:endParaRPr>
          </a:p>
        </p:txBody>
      </p:sp>
      <p:sp>
        <p:nvSpPr>
          <p:cNvPr id="49" name="Rectangle 48"/>
          <p:cNvSpPr/>
          <p:nvPr/>
        </p:nvSpPr>
        <p:spPr>
          <a:xfrm rot="2760000">
            <a:off x="2256493" y="2715623"/>
            <a:ext cx="1985563" cy="1676957"/>
          </a:xfrm>
          <a:prstGeom prst="rect">
            <a:avLst/>
          </a:prstGeom>
          <a:noFill/>
        </p:spPr>
        <p:txBody>
          <a:bodyPr spcFirstLastPara="1" wrap="none" lIns="87071" tIns="43536" rIns="87071" bIns="43536" numCol="1">
            <a:prstTxWarp prst="textButton">
              <a:avLst>
                <a:gd name="adj" fmla="val 13202712"/>
              </a:avLst>
            </a:prstTxWarp>
            <a:spAutoFit/>
            <a:scene3d>
              <a:camera prst="orthographicFront"/>
              <a:lightRig rig="balanced" dir="t">
                <a:rot lat="0" lon="0" rev="2100000"/>
              </a:lightRig>
            </a:scene3d>
            <a:flatTx/>
          </a:bodyPr>
          <a:lstStyle/>
          <a:p>
            <a:pPr algn="ctr">
              <a:defRPr/>
            </a:pPr>
            <a:r>
              <a:rPr lang="en-US" sz="1524" b="1" kern="500" dirty="0">
                <a:solidFill>
                  <a:schemeClr val="tx2"/>
                </a:solidFill>
              </a:rPr>
              <a:t>Quality</a:t>
            </a:r>
            <a:endParaRPr lang="en-US" sz="1524" b="1" kern="500" dirty="0">
              <a:ln w="50800"/>
              <a:solidFill>
                <a:schemeClr val="tx2"/>
              </a:solidFill>
            </a:endParaRPr>
          </a:p>
        </p:txBody>
      </p:sp>
      <p:sp>
        <p:nvSpPr>
          <p:cNvPr id="50" name="Rectangle 49"/>
          <p:cNvSpPr/>
          <p:nvPr/>
        </p:nvSpPr>
        <p:spPr>
          <a:xfrm rot="2640000">
            <a:off x="1830277" y="1948801"/>
            <a:ext cx="2810060" cy="3275798"/>
          </a:xfrm>
          <a:prstGeom prst="rect">
            <a:avLst/>
          </a:prstGeom>
          <a:noFill/>
        </p:spPr>
        <p:txBody>
          <a:bodyPr spcFirstLastPara="1" wrap="none" lIns="87071" tIns="43536" rIns="87071" bIns="43536" numCol="1">
            <a:prstTxWarp prst="textArchDown">
              <a:avLst>
                <a:gd name="adj" fmla="val 3257809"/>
              </a:avLst>
            </a:prstTxWarp>
            <a:spAutoFit/>
            <a:scene3d>
              <a:camera prst="orthographicFront"/>
              <a:lightRig rig="balanced" dir="t">
                <a:rot lat="0" lon="0" rev="2100000"/>
              </a:lightRig>
            </a:scene3d>
            <a:flatTx/>
          </a:bodyPr>
          <a:lstStyle/>
          <a:p>
            <a:pPr algn="ctr">
              <a:defRPr/>
            </a:pPr>
            <a:r>
              <a:rPr lang="en-US" sz="1524" b="1" kern="500" dirty="0">
                <a:solidFill>
                  <a:schemeClr val="accent1"/>
                </a:solidFill>
              </a:rPr>
              <a:t>Patient Experience</a:t>
            </a:r>
            <a:endParaRPr lang="en-US" sz="1524" b="1" kern="500" dirty="0">
              <a:ln w="50800"/>
              <a:solidFill>
                <a:schemeClr val="accent1"/>
              </a:solidFill>
            </a:endParaRPr>
          </a:p>
        </p:txBody>
      </p:sp>
      <p:sp>
        <p:nvSpPr>
          <p:cNvPr id="25" name="TextBox 6">
            <a:extLst>
              <a:ext uri="{FF2B5EF4-FFF2-40B4-BE49-F238E27FC236}">
                <a16:creationId xmlns:a16="http://schemas.microsoft.com/office/drawing/2014/main" id="{D25A2C9E-113B-4C9E-8CEC-D6763B6AFB68}"/>
              </a:ext>
            </a:extLst>
          </p:cNvPr>
          <p:cNvSpPr txBox="1"/>
          <p:nvPr/>
        </p:nvSpPr>
        <p:spPr bwMode="gray">
          <a:xfrm rot="8974628" flipH="1" flipV="1">
            <a:off x="8572837" y="4746191"/>
            <a:ext cx="1449054" cy="507421"/>
          </a:xfrm>
          <a:prstGeom prst="rect">
            <a:avLst/>
          </a:prstGeom>
          <a:noFill/>
        </p:spPr>
        <p:txBody>
          <a:bodyPr spcFirstLastPara="1" wrap="none" lIns="0" tIns="0" rIns="0" bIns="0" numCol="1" anchor="ctr">
            <a:prstTxWarp prst="textArchDown">
              <a:avLst>
                <a:gd name="adj" fmla="val 21364624"/>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00"/>
              </a:lnSpc>
              <a:defRPr/>
            </a:pPr>
            <a:r>
              <a:rPr lang="en-GB" sz="1400" b="1" dirty="0">
                <a:solidFill>
                  <a:schemeClr val="bg1"/>
                </a:solidFill>
              </a:rPr>
              <a:t>Patient- Centered </a:t>
            </a:r>
          </a:p>
          <a:p>
            <a:pPr algn="ctr">
              <a:lnSpc>
                <a:spcPts val="1000"/>
              </a:lnSpc>
              <a:defRPr/>
            </a:pPr>
            <a:r>
              <a:rPr lang="en-GB" sz="1400" b="1" dirty="0">
                <a:solidFill>
                  <a:schemeClr val="bg1"/>
                </a:solidFill>
              </a:rPr>
              <a:t>Access  and Continuity</a:t>
            </a:r>
          </a:p>
        </p:txBody>
      </p:sp>
      <p:sp>
        <p:nvSpPr>
          <p:cNvPr id="26" name="TextBox 7">
            <a:extLst>
              <a:ext uri="{FF2B5EF4-FFF2-40B4-BE49-F238E27FC236}">
                <a16:creationId xmlns:a16="http://schemas.microsoft.com/office/drawing/2014/main" id="{B4FB42F6-E5DD-4F20-8A91-DB74CCBC346F}"/>
              </a:ext>
            </a:extLst>
          </p:cNvPr>
          <p:cNvSpPr txBox="1"/>
          <p:nvPr/>
        </p:nvSpPr>
        <p:spPr bwMode="gray">
          <a:xfrm rot="16200000" flipH="1" flipV="1">
            <a:off x="6536708" y="3660367"/>
            <a:ext cx="1210107" cy="359995"/>
          </a:xfrm>
          <a:prstGeom prst="rect">
            <a:avLst/>
          </a:prstGeom>
          <a:noFill/>
        </p:spPr>
        <p:txBody>
          <a:bodyPr spcFirstLastPara="1" wrap="none" lIns="0" tIns="0" rIns="0" bIns="0" numCol="1" anchor="ctr">
            <a:prstTxWarp prst="textArchDow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00"/>
              </a:lnSpc>
              <a:defRPr/>
            </a:pPr>
            <a:r>
              <a:rPr lang="en-GB" sz="1400" b="1" dirty="0">
                <a:solidFill>
                  <a:schemeClr val="bg1"/>
                </a:solidFill>
              </a:rPr>
              <a:t>Care Coordination </a:t>
            </a:r>
          </a:p>
          <a:p>
            <a:pPr algn="ctr">
              <a:lnSpc>
                <a:spcPts val="1000"/>
              </a:lnSpc>
              <a:defRPr/>
            </a:pPr>
            <a:r>
              <a:rPr lang="en-GB" sz="1400" b="1" dirty="0">
                <a:solidFill>
                  <a:schemeClr val="bg1"/>
                </a:solidFill>
              </a:rPr>
              <a:t>And Care Transition</a:t>
            </a:r>
          </a:p>
        </p:txBody>
      </p:sp>
      <p:sp>
        <p:nvSpPr>
          <p:cNvPr id="27" name="TextBox 8">
            <a:extLst>
              <a:ext uri="{FF2B5EF4-FFF2-40B4-BE49-F238E27FC236}">
                <a16:creationId xmlns:a16="http://schemas.microsoft.com/office/drawing/2014/main" id="{C515EE63-B26C-4B2F-A6FB-38F6BA49C623}"/>
              </a:ext>
            </a:extLst>
          </p:cNvPr>
          <p:cNvSpPr txBox="1"/>
          <p:nvPr/>
        </p:nvSpPr>
        <p:spPr bwMode="gray">
          <a:xfrm rot="1912840">
            <a:off x="7132310" y="4886131"/>
            <a:ext cx="1453550" cy="379377"/>
          </a:xfrm>
          <a:prstGeom prst="rect">
            <a:avLst/>
          </a:prstGeom>
          <a:noFill/>
        </p:spPr>
        <p:txBody>
          <a:bodyPr spcFirstLastPara="1" wrap="none" lIns="0" tIns="0" rIns="0" bIns="0" numCol="1" anchor="ctr">
            <a:prstTxWarp prst="textArchDow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00"/>
              </a:lnSpc>
              <a:defRPr/>
            </a:pPr>
            <a:r>
              <a:rPr lang="en-GB" sz="1400" b="1" dirty="0">
                <a:solidFill>
                  <a:schemeClr val="bg1"/>
                </a:solidFill>
              </a:rPr>
              <a:t>Care Management </a:t>
            </a:r>
          </a:p>
          <a:p>
            <a:pPr algn="ctr">
              <a:lnSpc>
                <a:spcPts val="1000"/>
              </a:lnSpc>
              <a:defRPr/>
            </a:pPr>
            <a:r>
              <a:rPr lang="en-GB" sz="1400" b="1" dirty="0">
                <a:solidFill>
                  <a:schemeClr val="bg1"/>
                </a:solidFill>
              </a:rPr>
              <a:t>and Support</a:t>
            </a:r>
          </a:p>
        </p:txBody>
      </p:sp>
      <p:sp>
        <p:nvSpPr>
          <p:cNvPr id="28" name="TextBox 15">
            <a:extLst>
              <a:ext uri="{FF2B5EF4-FFF2-40B4-BE49-F238E27FC236}">
                <a16:creationId xmlns:a16="http://schemas.microsoft.com/office/drawing/2014/main" id="{6E746B1F-E271-43BF-B844-CA0FFF8D0481}"/>
              </a:ext>
            </a:extLst>
          </p:cNvPr>
          <p:cNvSpPr txBox="1"/>
          <p:nvPr/>
        </p:nvSpPr>
        <p:spPr bwMode="gray">
          <a:xfrm rot="1821139">
            <a:off x="8794798" y="2373931"/>
            <a:ext cx="1183299" cy="359163"/>
          </a:xfrm>
          <a:prstGeom prst="rect">
            <a:avLst/>
          </a:prstGeom>
          <a:noFill/>
          <a:ln>
            <a:noFill/>
          </a:ln>
        </p:spPr>
        <p:txBody>
          <a:bodyPr spcFirstLastPara="1" lIns="71988" tIns="71988" rIns="71988" bIns="71988" numCol="1" anchor="ctr">
            <a:prstTxWarp prst="textArchUp">
              <a:avLst>
                <a:gd name="adj" fmla="val 10586808"/>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00"/>
              </a:lnSpc>
              <a:defRPr/>
            </a:pPr>
            <a:r>
              <a:rPr lang="en-GB" sz="1400" b="1" dirty="0">
                <a:solidFill>
                  <a:schemeClr val="bg1"/>
                </a:solidFill>
              </a:rPr>
              <a:t>Team-Based Care</a:t>
            </a:r>
          </a:p>
        </p:txBody>
      </p:sp>
      <p:sp>
        <p:nvSpPr>
          <p:cNvPr id="29" name="TextBox 31">
            <a:extLst>
              <a:ext uri="{FF2B5EF4-FFF2-40B4-BE49-F238E27FC236}">
                <a16:creationId xmlns:a16="http://schemas.microsoft.com/office/drawing/2014/main" id="{1E997D3D-2F45-4242-BA4C-B97DF6044B1A}"/>
              </a:ext>
            </a:extLst>
          </p:cNvPr>
          <p:cNvSpPr txBox="1"/>
          <p:nvPr/>
        </p:nvSpPr>
        <p:spPr bwMode="gray">
          <a:xfrm rot="5400000">
            <a:off x="9093291" y="3456306"/>
            <a:ext cx="1147435" cy="755470"/>
          </a:xfrm>
          <a:prstGeom prst="rect">
            <a:avLst/>
          </a:prstGeom>
          <a:noFill/>
        </p:spPr>
        <p:txBody>
          <a:bodyPr spcFirstLastPara="1" wrap="none" lIns="0" tIns="0" rIns="0" bIns="0" numCol="1" anchor="ctr">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00"/>
              </a:lnSpc>
              <a:defRPr/>
            </a:pPr>
            <a:r>
              <a:rPr lang="en-GB" sz="1400" b="1" dirty="0">
                <a:solidFill>
                  <a:schemeClr val="bg1"/>
                </a:solidFill>
              </a:rPr>
              <a:t>Knowing and </a:t>
            </a:r>
          </a:p>
          <a:p>
            <a:pPr algn="ctr">
              <a:lnSpc>
                <a:spcPts val="1000"/>
              </a:lnSpc>
              <a:defRPr/>
            </a:pPr>
            <a:r>
              <a:rPr lang="en-GB" sz="1400" b="1" dirty="0">
                <a:solidFill>
                  <a:schemeClr val="bg1"/>
                </a:solidFill>
              </a:rPr>
              <a:t>Managing </a:t>
            </a:r>
          </a:p>
          <a:p>
            <a:pPr algn="ctr">
              <a:lnSpc>
                <a:spcPts val="1000"/>
              </a:lnSpc>
              <a:defRPr/>
            </a:pPr>
            <a:r>
              <a:rPr lang="en-GB" sz="1400" b="1" dirty="0">
                <a:solidFill>
                  <a:schemeClr val="bg1"/>
                </a:solidFill>
              </a:rPr>
              <a:t>Your Patients</a:t>
            </a:r>
          </a:p>
        </p:txBody>
      </p:sp>
      <p:sp>
        <p:nvSpPr>
          <p:cNvPr id="30" name="TextBox 33">
            <a:extLst>
              <a:ext uri="{FF2B5EF4-FFF2-40B4-BE49-F238E27FC236}">
                <a16:creationId xmlns:a16="http://schemas.microsoft.com/office/drawing/2014/main" id="{B7B8EEE8-93E9-4CEC-9A0B-9188775175AF}"/>
              </a:ext>
            </a:extLst>
          </p:cNvPr>
          <p:cNvSpPr txBox="1"/>
          <p:nvPr/>
        </p:nvSpPr>
        <p:spPr bwMode="gray">
          <a:xfrm rot="19818678">
            <a:off x="7331095" y="2627387"/>
            <a:ext cx="1711364" cy="1036602"/>
          </a:xfrm>
          <a:prstGeom prst="rect">
            <a:avLst/>
          </a:prstGeom>
          <a:noFill/>
        </p:spPr>
        <p:txBody>
          <a:bodyPr spcFirstLastPara="1" wrap="none" lIns="0" tIns="0" rIns="0" bIns="0" numCol="1" anchor="ctr">
            <a:prstTxWarp prst="textArchUp">
              <a:avLst>
                <a:gd name="adj" fmla="val 11912689"/>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00"/>
              </a:lnSpc>
              <a:defRPr/>
            </a:pPr>
            <a:r>
              <a:rPr lang="en-GB" sz="1400" b="1" dirty="0">
                <a:solidFill>
                  <a:schemeClr val="bg1"/>
                </a:solidFill>
              </a:rPr>
              <a:t>Performance </a:t>
            </a:r>
          </a:p>
          <a:p>
            <a:pPr algn="ctr">
              <a:lnSpc>
                <a:spcPts val="1000"/>
              </a:lnSpc>
              <a:defRPr/>
            </a:pPr>
            <a:r>
              <a:rPr lang="en-GB" sz="1400" b="1" dirty="0">
                <a:solidFill>
                  <a:schemeClr val="bg1"/>
                </a:solidFill>
              </a:rPr>
              <a:t>Measurement  &amp; </a:t>
            </a:r>
          </a:p>
          <a:p>
            <a:pPr algn="ctr">
              <a:lnSpc>
                <a:spcPts val="1000"/>
              </a:lnSpc>
              <a:defRPr/>
            </a:pPr>
            <a:r>
              <a:rPr lang="en-GB" sz="1400" b="1" dirty="0">
                <a:solidFill>
                  <a:schemeClr val="bg1"/>
                </a:solidFill>
              </a:rPr>
              <a:t>Quality </a:t>
            </a:r>
          </a:p>
          <a:p>
            <a:pPr algn="ctr">
              <a:lnSpc>
                <a:spcPts val="1000"/>
              </a:lnSpc>
              <a:defRPr/>
            </a:pPr>
            <a:r>
              <a:rPr lang="en-GB" sz="1400" b="1" dirty="0">
                <a:solidFill>
                  <a:schemeClr val="bg1"/>
                </a:solidFill>
              </a:rPr>
              <a:t>Improvement</a:t>
            </a:r>
          </a:p>
        </p:txBody>
      </p:sp>
      <p:sp>
        <p:nvSpPr>
          <p:cNvPr id="32" name="Rectangle 31">
            <a:extLst>
              <a:ext uri="{FF2B5EF4-FFF2-40B4-BE49-F238E27FC236}">
                <a16:creationId xmlns:a16="http://schemas.microsoft.com/office/drawing/2014/main" id="{7A7245EE-C283-43A0-B831-554C7E97455D}"/>
              </a:ext>
            </a:extLst>
          </p:cNvPr>
          <p:cNvSpPr/>
          <p:nvPr/>
        </p:nvSpPr>
        <p:spPr>
          <a:xfrm rot="10800000" flipH="1">
            <a:off x="6308380" y="1713314"/>
            <a:ext cx="4585376" cy="149255"/>
          </a:xfrm>
          <a:prstGeom prst="rect">
            <a:avLst/>
          </a:prstGeom>
          <a:gradFill>
            <a:gsLst>
              <a:gs pos="0">
                <a:schemeClr val="accent1"/>
              </a:gs>
              <a:gs pos="100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bg1"/>
              </a:solidFill>
            </a:endParaRPr>
          </a:p>
        </p:txBody>
      </p:sp>
    </p:spTree>
    <p:custDataLst>
      <p:tags r:id="rId1"/>
    </p:custDataLst>
    <p:extLst>
      <p:ext uri="{BB962C8B-B14F-4D97-AF65-F5344CB8AC3E}">
        <p14:creationId xmlns:p14="http://schemas.microsoft.com/office/powerpoint/2010/main" val="96484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FA3E111-1DEE-49FA-A37E-DECAEE9F3963}"/>
              </a:ext>
            </a:extLst>
          </p:cNvPr>
          <p:cNvSpPr/>
          <p:nvPr/>
        </p:nvSpPr>
        <p:spPr>
          <a:xfrm>
            <a:off x="0" y="1047750"/>
            <a:ext cx="12192000" cy="4665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endParaRPr>
          </a:p>
        </p:txBody>
      </p:sp>
      <p:sp>
        <p:nvSpPr>
          <p:cNvPr id="2" name="Title 1"/>
          <p:cNvSpPr>
            <a:spLocks noGrp="1"/>
          </p:cNvSpPr>
          <p:nvPr>
            <p:ph type="title"/>
          </p:nvPr>
        </p:nvSpPr>
        <p:spPr/>
        <p:txBody>
          <a:bodyPr>
            <a:normAutofit fontScale="90000"/>
          </a:bodyPr>
          <a:lstStyle/>
          <a:p>
            <a:r>
              <a:rPr lang="en-US" dirty="0">
                <a:solidFill>
                  <a:srgbClr val="002C77"/>
                </a:solidFill>
                <a:latin typeface="Arial" panose="020B0604020202020204" pitchFamily="34" charset="0"/>
              </a:rPr>
              <a:t>Advanced primary care  can be delivered in different ways</a:t>
            </a:r>
            <a:br>
              <a:rPr lang="en-US" dirty="0">
                <a:solidFill>
                  <a:srgbClr val="002C77"/>
                </a:solidFill>
                <a:latin typeface="Arial" panose="020B0604020202020204" pitchFamily="34" charset="0"/>
              </a:rPr>
            </a:br>
            <a:br>
              <a:rPr lang="en-US" dirty="0">
                <a:solidFill>
                  <a:srgbClr val="002C77"/>
                </a:solidFill>
                <a:latin typeface="Arial" panose="020B0604020202020204" pitchFamily="34" charset="0"/>
              </a:rPr>
            </a:br>
            <a:endParaRPr lang="en-US" dirty="0">
              <a:solidFill>
                <a:srgbClr val="002C77"/>
              </a:solidFill>
              <a:latin typeface="Arial" panose="020B0604020202020204" pitchFamily="34" charset="0"/>
            </a:endParaRPr>
          </a:p>
        </p:txBody>
      </p:sp>
      <p:sp>
        <p:nvSpPr>
          <p:cNvPr id="4" name="TextBox 3"/>
          <p:cNvSpPr txBox="1"/>
          <p:nvPr/>
        </p:nvSpPr>
        <p:spPr>
          <a:xfrm>
            <a:off x="2163604" y="3999457"/>
            <a:ext cx="1154875" cy="700644"/>
          </a:xfrm>
          <a:prstGeom prst="rect">
            <a:avLst/>
          </a:prstGeom>
          <a:noFill/>
        </p:spPr>
        <p:txBody>
          <a:bodyPr vert="horz" wrap="square" lIns="0" tIns="0" rIns="0" bIns="0" rtlCol="0" anchor="t" anchorCtr="0">
            <a:noAutofit/>
          </a:bodyPr>
          <a:lstStyle/>
          <a:p>
            <a:pPr algn="ctr"/>
            <a:r>
              <a:rPr lang="en-US" dirty="0"/>
              <a:t>Worksite</a:t>
            </a:r>
          </a:p>
        </p:txBody>
      </p:sp>
      <p:sp>
        <p:nvSpPr>
          <p:cNvPr id="11" name="TextBox 10"/>
          <p:cNvSpPr txBox="1"/>
          <p:nvPr/>
        </p:nvSpPr>
        <p:spPr>
          <a:xfrm>
            <a:off x="4530975" y="3999457"/>
            <a:ext cx="1154875" cy="700644"/>
          </a:xfrm>
          <a:prstGeom prst="rect">
            <a:avLst/>
          </a:prstGeom>
          <a:noFill/>
        </p:spPr>
        <p:txBody>
          <a:bodyPr vert="horz" wrap="square" lIns="0" tIns="0" rIns="0" bIns="0" rtlCol="0" anchor="t" anchorCtr="0">
            <a:noAutofit/>
          </a:bodyPr>
          <a:lstStyle/>
          <a:p>
            <a:pPr algn="ctr"/>
            <a:r>
              <a:rPr lang="en-US" dirty="0"/>
              <a:t>Shared Site</a:t>
            </a:r>
          </a:p>
        </p:txBody>
      </p:sp>
      <p:sp>
        <p:nvSpPr>
          <p:cNvPr id="12" name="TextBox 11"/>
          <p:cNvSpPr txBox="1"/>
          <p:nvPr/>
        </p:nvSpPr>
        <p:spPr>
          <a:xfrm>
            <a:off x="6740486" y="3999457"/>
            <a:ext cx="1331965" cy="700644"/>
          </a:xfrm>
          <a:prstGeom prst="rect">
            <a:avLst/>
          </a:prstGeom>
          <a:noFill/>
        </p:spPr>
        <p:txBody>
          <a:bodyPr vert="horz" wrap="square" lIns="0" tIns="0" rIns="0" bIns="0" rtlCol="0" anchor="t" anchorCtr="0">
            <a:noAutofit/>
          </a:bodyPr>
          <a:lstStyle/>
          <a:p>
            <a:pPr algn="ctr"/>
            <a:r>
              <a:rPr lang="en-US" dirty="0"/>
              <a:t>Community</a:t>
            </a:r>
          </a:p>
        </p:txBody>
      </p:sp>
      <p:pic>
        <p:nvPicPr>
          <p:cNvPr id="6" name="Picture 5"/>
          <p:cNvPicPr>
            <a:picLocks noChangeAspect="1"/>
          </p:cNvPicPr>
          <p:nvPr/>
        </p:nvPicPr>
        <p:blipFill>
          <a:blip r:embed="rId4"/>
          <a:stretch>
            <a:fillRect/>
          </a:stretch>
        </p:blipFill>
        <p:spPr>
          <a:xfrm>
            <a:off x="6373511" y="2340467"/>
            <a:ext cx="2065912" cy="1658990"/>
          </a:xfrm>
          <a:prstGeom prst="rect">
            <a:avLst/>
          </a:prstGeom>
        </p:spPr>
      </p:pic>
      <p:pic>
        <p:nvPicPr>
          <p:cNvPr id="7" name="Picture 6"/>
          <p:cNvPicPr>
            <a:picLocks noChangeAspect="1"/>
          </p:cNvPicPr>
          <p:nvPr/>
        </p:nvPicPr>
        <p:blipFill>
          <a:blip r:embed="rId5"/>
          <a:stretch>
            <a:fillRect/>
          </a:stretch>
        </p:blipFill>
        <p:spPr>
          <a:xfrm>
            <a:off x="4000667" y="2220353"/>
            <a:ext cx="2215489" cy="1779105"/>
          </a:xfrm>
          <a:prstGeom prst="rect">
            <a:avLst/>
          </a:prstGeom>
        </p:spPr>
      </p:pic>
      <p:pic>
        <p:nvPicPr>
          <p:cNvPr id="3" name="Picture 2"/>
          <p:cNvPicPr>
            <a:picLocks noChangeAspect="1"/>
          </p:cNvPicPr>
          <p:nvPr/>
        </p:nvPicPr>
        <p:blipFill>
          <a:blip r:embed="rId6"/>
          <a:stretch>
            <a:fillRect/>
          </a:stretch>
        </p:blipFill>
        <p:spPr>
          <a:xfrm>
            <a:off x="1532397" y="2608961"/>
            <a:ext cx="2456291" cy="1291198"/>
          </a:xfrm>
          <a:prstGeom prst="rect">
            <a:avLst/>
          </a:prstGeom>
        </p:spPr>
      </p:pic>
      <p:pic>
        <p:nvPicPr>
          <p:cNvPr id="5" name="Picture 4"/>
          <p:cNvPicPr>
            <a:picLocks noChangeAspect="1"/>
          </p:cNvPicPr>
          <p:nvPr/>
        </p:nvPicPr>
        <p:blipFill>
          <a:blip r:embed="rId7"/>
          <a:stretch>
            <a:fillRect/>
          </a:stretch>
        </p:blipFill>
        <p:spPr>
          <a:xfrm>
            <a:off x="8394903" y="2510011"/>
            <a:ext cx="1655176" cy="1390148"/>
          </a:xfrm>
          <a:prstGeom prst="rect">
            <a:avLst/>
          </a:prstGeom>
        </p:spPr>
      </p:pic>
      <p:sp>
        <p:nvSpPr>
          <p:cNvPr id="15" name="TextBox 14"/>
          <p:cNvSpPr txBox="1"/>
          <p:nvPr/>
        </p:nvSpPr>
        <p:spPr>
          <a:xfrm>
            <a:off x="8642775" y="3999457"/>
            <a:ext cx="1331965" cy="700644"/>
          </a:xfrm>
          <a:prstGeom prst="rect">
            <a:avLst/>
          </a:prstGeom>
          <a:noFill/>
        </p:spPr>
        <p:txBody>
          <a:bodyPr vert="horz" wrap="square" lIns="0" tIns="0" rIns="0" bIns="0" rtlCol="0" anchor="t" anchorCtr="0">
            <a:noAutofit/>
          </a:bodyPr>
          <a:lstStyle/>
          <a:p>
            <a:pPr algn="ctr"/>
            <a:r>
              <a:rPr lang="en-US" dirty="0"/>
              <a:t>Virtual</a:t>
            </a:r>
          </a:p>
        </p:txBody>
      </p:sp>
    </p:spTree>
    <p:custDataLst>
      <p:tags r:id="rId1"/>
    </p:custDataLst>
    <p:extLst>
      <p:ext uri="{BB962C8B-B14F-4D97-AF65-F5344CB8AC3E}">
        <p14:creationId xmlns:p14="http://schemas.microsoft.com/office/powerpoint/2010/main" val="4202062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6776"/>
            <a:ext cx="10113264" cy="952500"/>
          </a:xfrm>
        </p:spPr>
        <p:txBody>
          <a:bodyPr/>
          <a:lstStyle/>
          <a:p>
            <a:r>
              <a:rPr lang="en-US" dirty="0"/>
              <a:t>What Could Success Look Like?</a:t>
            </a:r>
          </a:p>
        </p:txBody>
      </p:sp>
      <p:sp>
        <p:nvSpPr>
          <p:cNvPr id="20" name="Title 1"/>
          <p:cNvSpPr>
            <a:spLocks noGrp="1"/>
          </p:cNvSpPr>
          <p:nvPr/>
        </p:nvSpPr>
        <p:spPr>
          <a:xfrm>
            <a:off x="1081236" y="1757232"/>
            <a:ext cx="2595996" cy="70330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gradFill>
                  <a:gsLst>
                    <a:gs pos="30000">
                      <a:schemeClr val="accent1"/>
                    </a:gs>
                    <a:gs pos="100000">
                      <a:schemeClr val="accent2"/>
                    </a:gs>
                  </a:gsLst>
                  <a:lin ang="18900000" scaled="0"/>
                </a:gradFill>
                <a:latin typeface="Grifo S" panose="02050803090505060204" pitchFamily="18" charset="0"/>
                <a:ea typeface="+mj-ea"/>
                <a:cs typeface="+mj-cs"/>
              </a:defRPr>
            </a:lvl1pPr>
          </a:lstStyle>
          <a:p>
            <a:pPr algn="ctr">
              <a:lnSpc>
                <a:spcPts val="3000"/>
              </a:lnSpc>
            </a:pPr>
            <a:r>
              <a:rPr lang="en-US" sz="3000" b="1" dirty="0">
                <a:latin typeface="Constantia" panose="02030602050306030303" pitchFamily="18" charset="0"/>
              </a:rPr>
              <a:t>Short Term</a:t>
            </a:r>
          </a:p>
        </p:txBody>
      </p:sp>
      <p:sp>
        <p:nvSpPr>
          <p:cNvPr id="21" name="Title 1"/>
          <p:cNvSpPr>
            <a:spLocks noGrp="1"/>
          </p:cNvSpPr>
          <p:nvPr/>
        </p:nvSpPr>
        <p:spPr>
          <a:xfrm>
            <a:off x="5122641" y="1757233"/>
            <a:ext cx="2011680" cy="98927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gradFill>
                  <a:gsLst>
                    <a:gs pos="30000">
                      <a:schemeClr val="accent1"/>
                    </a:gs>
                    <a:gs pos="100000">
                      <a:schemeClr val="accent2"/>
                    </a:gs>
                  </a:gsLst>
                  <a:lin ang="18900000" scaled="0"/>
                </a:gradFill>
                <a:latin typeface="Grifo S" panose="02050803090505060204" pitchFamily="18" charset="0"/>
                <a:ea typeface="+mj-ea"/>
                <a:cs typeface="+mj-cs"/>
              </a:defRPr>
            </a:lvl1pPr>
          </a:lstStyle>
          <a:p>
            <a:pPr algn="ctr">
              <a:lnSpc>
                <a:spcPts val="3000"/>
              </a:lnSpc>
            </a:pPr>
            <a:r>
              <a:rPr lang="en-US" sz="3000" b="1" dirty="0">
                <a:latin typeface="Constantia" panose="02030602050306030303" pitchFamily="18" charset="0"/>
              </a:rPr>
              <a:t>Mid Term</a:t>
            </a:r>
          </a:p>
        </p:txBody>
      </p:sp>
      <p:sp>
        <p:nvSpPr>
          <p:cNvPr id="22" name="Title 1">
            <a:extLst>
              <a:ext uri="{FF2B5EF4-FFF2-40B4-BE49-F238E27FC236}">
                <a16:creationId xmlns:a16="http://schemas.microsoft.com/office/drawing/2014/main" id="{26263DD1-5C89-314B-80C4-5FD85F31268D}"/>
              </a:ext>
            </a:extLst>
          </p:cNvPr>
          <p:cNvSpPr txBox="1">
            <a:spLocks/>
          </p:cNvSpPr>
          <p:nvPr/>
        </p:nvSpPr>
        <p:spPr>
          <a:xfrm>
            <a:off x="957311" y="3426669"/>
            <a:ext cx="3044428" cy="970794"/>
          </a:xfrm>
          <a:prstGeom prst="rect">
            <a:avLst/>
          </a:prstGeom>
          <a:noFill/>
        </p:spPr>
        <p:txBody>
          <a:bodyPr vert="horz"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a:latin typeface="Calibri" panose="020F0502020204030204" pitchFamily="34" charset="0"/>
              </a:rPr>
              <a:t>Increased engagement with employer benefit offerings (i.e. wellness programs)</a:t>
            </a:r>
          </a:p>
          <a:p>
            <a:pPr marL="285750" indent="-285750">
              <a:buFont typeface="Arial" panose="020B0604020202020204" pitchFamily="34" charset="0"/>
              <a:buChar char="•"/>
            </a:pPr>
            <a:r>
              <a:rPr lang="en-US" sz="1600" dirty="0">
                <a:latin typeface="Calibri" panose="020F0502020204030204" pitchFamily="34" charset="0"/>
              </a:rPr>
              <a:t>High patient satisfaction</a:t>
            </a:r>
          </a:p>
          <a:p>
            <a:pPr marL="285750" indent="-285750">
              <a:buFont typeface="Arial" panose="020B0604020202020204" pitchFamily="34" charset="0"/>
              <a:buChar char="•"/>
            </a:pPr>
            <a:r>
              <a:rPr lang="en-US" sz="1600" dirty="0">
                <a:latin typeface="Calibri" panose="020F0502020204030204" pitchFamily="34" charset="0"/>
              </a:rPr>
              <a:t>Increased compliance with screening and prevention</a:t>
            </a:r>
          </a:p>
          <a:p>
            <a:pPr marL="285750" indent="-285750">
              <a:buFont typeface="Arial" panose="020B0604020202020204" pitchFamily="34" charset="0"/>
              <a:buChar char="•"/>
            </a:pPr>
            <a:r>
              <a:rPr lang="en-US" sz="1600" dirty="0">
                <a:latin typeface="Calibri" panose="020F0502020204030204" pitchFamily="34" charset="0"/>
              </a:rPr>
              <a:t>Identified prevalence of risk and chronic conditions</a:t>
            </a:r>
          </a:p>
          <a:p>
            <a:pPr marL="285750" indent="-285750">
              <a:buFont typeface="Arial" panose="020B0604020202020204" pitchFamily="34" charset="0"/>
              <a:buChar char="•"/>
            </a:pPr>
            <a:r>
              <a:rPr lang="en-US" sz="1600" dirty="0">
                <a:latin typeface="Calibri" panose="020F0502020204030204" pitchFamily="34" charset="0"/>
              </a:rPr>
              <a:t>Improvement with chronic condition compliance</a:t>
            </a:r>
          </a:p>
          <a:p>
            <a:pPr marL="285750" indent="-285750">
              <a:buFont typeface="Arial" panose="020B0604020202020204" pitchFamily="34" charset="0"/>
              <a:buChar char="•"/>
            </a:pPr>
            <a:endParaRPr lang="en-US" sz="1600" dirty="0">
              <a:latin typeface="Calibri" panose="020F0502020204030204" pitchFamily="34" charset="0"/>
            </a:endParaRPr>
          </a:p>
          <a:p>
            <a:pPr marL="285750" indent="-285750">
              <a:buFont typeface="Arial" panose="020B0604020202020204" pitchFamily="34" charset="0"/>
              <a:buChar char="•"/>
            </a:pPr>
            <a:endParaRPr lang="en-US" sz="1600" dirty="0">
              <a:latin typeface="Calibri" panose="020F0502020204030204" pitchFamily="34" charset="0"/>
            </a:endParaRPr>
          </a:p>
          <a:p>
            <a:pPr marL="285750" indent="-285750">
              <a:buFont typeface="Arial" panose="020B0604020202020204" pitchFamily="34" charset="0"/>
              <a:buChar char="•"/>
            </a:pPr>
            <a:endParaRPr lang="en-US" sz="1600" dirty="0">
              <a:latin typeface="Calibri" panose="020F0502020204030204" pitchFamily="34" charset="0"/>
            </a:endParaRPr>
          </a:p>
        </p:txBody>
      </p:sp>
      <p:sp>
        <p:nvSpPr>
          <p:cNvPr id="24" name="Title 1"/>
          <p:cNvSpPr>
            <a:spLocks noGrp="1"/>
          </p:cNvSpPr>
          <p:nvPr/>
        </p:nvSpPr>
        <p:spPr>
          <a:xfrm>
            <a:off x="8859053" y="1757232"/>
            <a:ext cx="2011680" cy="95250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000" kern="1200">
                <a:gradFill>
                  <a:gsLst>
                    <a:gs pos="30000">
                      <a:schemeClr val="accent1"/>
                    </a:gs>
                    <a:gs pos="100000">
                      <a:schemeClr val="accent2"/>
                    </a:gs>
                  </a:gsLst>
                  <a:lin ang="18900000" scaled="0"/>
                </a:gradFill>
                <a:latin typeface="Grifo S" panose="02050803090505060204" pitchFamily="18" charset="0"/>
                <a:ea typeface="+mj-ea"/>
                <a:cs typeface="+mj-cs"/>
              </a:defRPr>
            </a:lvl1pPr>
          </a:lstStyle>
          <a:p>
            <a:pPr algn="ctr">
              <a:lnSpc>
                <a:spcPts val="3000"/>
              </a:lnSpc>
            </a:pPr>
            <a:r>
              <a:rPr lang="en-US" sz="3000" b="1" dirty="0">
                <a:latin typeface="Constantia" panose="02030602050306030303" pitchFamily="18" charset="0"/>
              </a:rPr>
              <a:t>Long Term</a:t>
            </a:r>
          </a:p>
        </p:txBody>
      </p:sp>
      <p:grpSp>
        <p:nvGrpSpPr>
          <p:cNvPr id="26" name="Group 25">
            <a:extLst>
              <a:ext uri="{FF2B5EF4-FFF2-40B4-BE49-F238E27FC236}">
                <a16:creationId xmlns:a16="http://schemas.microsoft.com/office/drawing/2014/main" id="{FD7F12AE-F5AA-724C-ABA6-017F992D195F}"/>
              </a:ext>
            </a:extLst>
          </p:cNvPr>
          <p:cNvGrpSpPr/>
          <p:nvPr/>
        </p:nvGrpSpPr>
        <p:grpSpPr>
          <a:xfrm>
            <a:off x="810227" y="1518531"/>
            <a:ext cx="10590835" cy="4517160"/>
            <a:chOff x="211637" y="1191944"/>
            <a:chExt cx="11775042" cy="3989732"/>
          </a:xfrm>
        </p:grpSpPr>
        <p:sp>
          <p:nvSpPr>
            <p:cNvPr id="27" name="Freeform 26">
              <a:extLst>
                <a:ext uri="{FF2B5EF4-FFF2-40B4-BE49-F238E27FC236}">
                  <a16:creationId xmlns:a16="http://schemas.microsoft.com/office/drawing/2014/main" id="{2C02655E-7674-1545-B2B1-6184DD1854D2}"/>
                </a:ext>
              </a:extLst>
            </p:cNvPr>
            <p:cNvSpPr/>
            <p:nvPr/>
          </p:nvSpPr>
          <p:spPr>
            <a:xfrm>
              <a:off x="4383404" y="1197131"/>
              <a:ext cx="286612" cy="3982273"/>
            </a:xfrm>
            <a:custGeom>
              <a:avLst/>
              <a:gdLst>
                <a:gd name="connsiteX0" fmla="*/ 136525 w 136525"/>
                <a:gd name="connsiteY0" fmla="*/ 0 h 898525"/>
                <a:gd name="connsiteX1" fmla="*/ 0 w 136525"/>
                <a:gd name="connsiteY1" fmla="*/ 0 h 898525"/>
                <a:gd name="connsiteX2" fmla="*/ 0 w 136525"/>
                <a:gd name="connsiteY2" fmla="*/ 898525 h 898525"/>
                <a:gd name="connsiteX3" fmla="*/ 136525 w 136525"/>
                <a:gd name="connsiteY3" fmla="*/ 898525 h 898525"/>
              </a:gdLst>
              <a:ahLst/>
              <a:cxnLst>
                <a:cxn ang="0">
                  <a:pos x="connsiteX0" y="connsiteY0"/>
                </a:cxn>
                <a:cxn ang="0">
                  <a:pos x="connsiteX1" y="connsiteY1"/>
                </a:cxn>
                <a:cxn ang="0">
                  <a:pos x="connsiteX2" y="connsiteY2"/>
                </a:cxn>
                <a:cxn ang="0">
                  <a:pos x="connsiteX3" y="connsiteY3"/>
                </a:cxn>
              </a:cxnLst>
              <a:rect l="l" t="t" r="r" b="b"/>
              <a:pathLst>
                <a:path w="136525" h="898525">
                  <a:moveTo>
                    <a:pt x="136525" y="0"/>
                  </a:moveTo>
                  <a:lnTo>
                    <a:pt x="0" y="0"/>
                  </a:lnTo>
                  <a:lnTo>
                    <a:pt x="0" y="898525"/>
                  </a:lnTo>
                  <a:lnTo>
                    <a:pt x="136525" y="89852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86795BC-DCF1-494D-BFC9-CB40029B6DAB}"/>
                </a:ext>
              </a:extLst>
            </p:cNvPr>
            <p:cNvSpPr/>
            <p:nvPr/>
          </p:nvSpPr>
          <p:spPr>
            <a:xfrm flipH="1">
              <a:off x="3660717" y="1191944"/>
              <a:ext cx="286612" cy="3982273"/>
            </a:xfrm>
            <a:custGeom>
              <a:avLst/>
              <a:gdLst>
                <a:gd name="connsiteX0" fmla="*/ 136525 w 136525"/>
                <a:gd name="connsiteY0" fmla="*/ 0 h 898525"/>
                <a:gd name="connsiteX1" fmla="*/ 0 w 136525"/>
                <a:gd name="connsiteY1" fmla="*/ 0 h 898525"/>
                <a:gd name="connsiteX2" fmla="*/ 0 w 136525"/>
                <a:gd name="connsiteY2" fmla="*/ 898525 h 898525"/>
                <a:gd name="connsiteX3" fmla="*/ 136525 w 136525"/>
                <a:gd name="connsiteY3" fmla="*/ 898525 h 898525"/>
              </a:gdLst>
              <a:ahLst/>
              <a:cxnLst>
                <a:cxn ang="0">
                  <a:pos x="connsiteX0" y="connsiteY0"/>
                </a:cxn>
                <a:cxn ang="0">
                  <a:pos x="connsiteX1" y="connsiteY1"/>
                </a:cxn>
                <a:cxn ang="0">
                  <a:pos x="connsiteX2" y="connsiteY2"/>
                </a:cxn>
                <a:cxn ang="0">
                  <a:pos x="connsiteX3" y="connsiteY3"/>
                </a:cxn>
              </a:cxnLst>
              <a:rect l="l" t="t" r="r" b="b"/>
              <a:pathLst>
                <a:path w="136525" h="898525">
                  <a:moveTo>
                    <a:pt x="136525" y="0"/>
                  </a:moveTo>
                  <a:lnTo>
                    <a:pt x="0" y="0"/>
                  </a:lnTo>
                  <a:lnTo>
                    <a:pt x="0" y="898525"/>
                  </a:lnTo>
                  <a:lnTo>
                    <a:pt x="136525" y="89852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2C02655E-7674-1545-B2B1-6184DD1854D2}"/>
                </a:ext>
              </a:extLst>
            </p:cNvPr>
            <p:cNvSpPr/>
            <p:nvPr/>
          </p:nvSpPr>
          <p:spPr>
            <a:xfrm>
              <a:off x="8452721" y="1199403"/>
              <a:ext cx="286612" cy="3982273"/>
            </a:xfrm>
            <a:custGeom>
              <a:avLst/>
              <a:gdLst>
                <a:gd name="connsiteX0" fmla="*/ 136525 w 136525"/>
                <a:gd name="connsiteY0" fmla="*/ 0 h 898525"/>
                <a:gd name="connsiteX1" fmla="*/ 0 w 136525"/>
                <a:gd name="connsiteY1" fmla="*/ 0 h 898525"/>
                <a:gd name="connsiteX2" fmla="*/ 0 w 136525"/>
                <a:gd name="connsiteY2" fmla="*/ 898525 h 898525"/>
                <a:gd name="connsiteX3" fmla="*/ 136525 w 136525"/>
                <a:gd name="connsiteY3" fmla="*/ 898525 h 898525"/>
              </a:gdLst>
              <a:ahLst/>
              <a:cxnLst>
                <a:cxn ang="0">
                  <a:pos x="connsiteX0" y="connsiteY0"/>
                </a:cxn>
                <a:cxn ang="0">
                  <a:pos x="connsiteX1" y="connsiteY1"/>
                </a:cxn>
                <a:cxn ang="0">
                  <a:pos x="connsiteX2" y="connsiteY2"/>
                </a:cxn>
                <a:cxn ang="0">
                  <a:pos x="connsiteX3" y="connsiteY3"/>
                </a:cxn>
              </a:cxnLst>
              <a:rect l="l" t="t" r="r" b="b"/>
              <a:pathLst>
                <a:path w="136525" h="898525">
                  <a:moveTo>
                    <a:pt x="136525" y="0"/>
                  </a:moveTo>
                  <a:lnTo>
                    <a:pt x="0" y="0"/>
                  </a:lnTo>
                  <a:lnTo>
                    <a:pt x="0" y="898525"/>
                  </a:lnTo>
                  <a:lnTo>
                    <a:pt x="136525" y="89852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086795BC-DCF1-494D-BFC9-CB40029B6DAB}"/>
                </a:ext>
              </a:extLst>
            </p:cNvPr>
            <p:cNvSpPr/>
            <p:nvPr/>
          </p:nvSpPr>
          <p:spPr>
            <a:xfrm flipH="1">
              <a:off x="7730034" y="1199403"/>
              <a:ext cx="286612" cy="3982273"/>
            </a:xfrm>
            <a:custGeom>
              <a:avLst/>
              <a:gdLst>
                <a:gd name="connsiteX0" fmla="*/ 136525 w 136525"/>
                <a:gd name="connsiteY0" fmla="*/ 0 h 898525"/>
                <a:gd name="connsiteX1" fmla="*/ 0 w 136525"/>
                <a:gd name="connsiteY1" fmla="*/ 0 h 898525"/>
                <a:gd name="connsiteX2" fmla="*/ 0 w 136525"/>
                <a:gd name="connsiteY2" fmla="*/ 898525 h 898525"/>
                <a:gd name="connsiteX3" fmla="*/ 136525 w 136525"/>
                <a:gd name="connsiteY3" fmla="*/ 898525 h 898525"/>
              </a:gdLst>
              <a:ahLst/>
              <a:cxnLst>
                <a:cxn ang="0">
                  <a:pos x="connsiteX0" y="connsiteY0"/>
                </a:cxn>
                <a:cxn ang="0">
                  <a:pos x="connsiteX1" y="connsiteY1"/>
                </a:cxn>
                <a:cxn ang="0">
                  <a:pos x="connsiteX2" y="connsiteY2"/>
                </a:cxn>
                <a:cxn ang="0">
                  <a:pos x="connsiteX3" y="connsiteY3"/>
                </a:cxn>
              </a:cxnLst>
              <a:rect l="l" t="t" r="r" b="b"/>
              <a:pathLst>
                <a:path w="136525" h="898525">
                  <a:moveTo>
                    <a:pt x="136525" y="0"/>
                  </a:moveTo>
                  <a:lnTo>
                    <a:pt x="0" y="0"/>
                  </a:lnTo>
                  <a:lnTo>
                    <a:pt x="0" y="898525"/>
                  </a:lnTo>
                  <a:lnTo>
                    <a:pt x="136525" y="89852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35267C03-2815-4B4D-8374-FC7F27E74BF5}"/>
                </a:ext>
              </a:extLst>
            </p:cNvPr>
            <p:cNvSpPr/>
            <p:nvPr/>
          </p:nvSpPr>
          <p:spPr>
            <a:xfrm flipH="1">
              <a:off x="11700067" y="1194939"/>
              <a:ext cx="286612" cy="3982273"/>
            </a:xfrm>
            <a:custGeom>
              <a:avLst/>
              <a:gdLst>
                <a:gd name="connsiteX0" fmla="*/ 136525 w 136525"/>
                <a:gd name="connsiteY0" fmla="*/ 0 h 898525"/>
                <a:gd name="connsiteX1" fmla="*/ 0 w 136525"/>
                <a:gd name="connsiteY1" fmla="*/ 0 h 898525"/>
                <a:gd name="connsiteX2" fmla="*/ 0 w 136525"/>
                <a:gd name="connsiteY2" fmla="*/ 898525 h 898525"/>
                <a:gd name="connsiteX3" fmla="*/ 136525 w 136525"/>
                <a:gd name="connsiteY3" fmla="*/ 898525 h 898525"/>
              </a:gdLst>
              <a:ahLst/>
              <a:cxnLst>
                <a:cxn ang="0">
                  <a:pos x="connsiteX0" y="connsiteY0"/>
                </a:cxn>
                <a:cxn ang="0">
                  <a:pos x="connsiteX1" y="connsiteY1"/>
                </a:cxn>
                <a:cxn ang="0">
                  <a:pos x="connsiteX2" y="connsiteY2"/>
                </a:cxn>
                <a:cxn ang="0">
                  <a:pos x="connsiteX3" y="connsiteY3"/>
                </a:cxn>
              </a:cxnLst>
              <a:rect l="l" t="t" r="r" b="b"/>
              <a:pathLst>
                <a:path w="136525" h="898525">
                  <a:moveTo>
                    <a:pt x="136525" y="0"/>
                  </a:moveTo>
                  <a:lnTo>
                    <a:pt x="0" y="0"/>
                  </a:lnTo>
                  <a:lnTo>
                    <a:pt x="0" y="898525"/>
                  </a:lnTo>
                  <a:lnTo>
                    <a:pt x="136525" y="89852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F13CB120-84A4-A248-965A-AB98D1A4AC3B}"/>
                </a:ext>
              </a:extLst>
            </p:cNvPr>
            <p:cNvSpPr/>
            <p:nvPr/>
          </p:nvSpPr>
          <p:spPr>
            <a:xfrm>
              <a:off x="211637" y="1191944"/>
              <a:ext cx="286612" cy="3982273"/>
            </a:xfrm>
            <a:custGeom>
              <a:avLst/>
              <a:gdLst>
                <a:gd name="connsiteX0" fmla="*/ 136525 w 136525"/>
                <a:gd name="connsiteY0" fmla="*/ 0 h 898525"/>
                <a:gd name="connsiteX1" fmla="*/ 0 w 136525"/>
                <a:gd name="connsiteY1" fmla="*/ 0 h 898525"/>
                <a:gd name="connsiteX2" fmla="*/ 0 w 136525"/>
                <a:gd name="connsiteY2" fmla="*/ 898525 h 898525"/>
                <a:gd name="connsiteX3" fmla="*/ 136525 w 136525"/>
                <a:gd name="connsiteY3" fmla="*/ 898525 h 898525"/>
              </a:gdLst>
              <a:ahLst/>
              <a:cxnLst>
                <a:cxn ang="0">
                  <a:pos x="connsiteX0" y="connsiteY0"/>
                </a:cxn>
                <a:cxn ang="0">
                  <a:pos x="connsiteX1" y="connsiteY1"/>
                </a:cxn>
                <a:cxn ang="0">
                  <a:pos x="connsiteX2" y="connsiteY2"/>
                </a:cxn>
                <a:cxn ang="0">
                  <a:pos x="connsiteX3" y="connsiteY3"/>
                </a:cxn>
              </a:cxnLst>
              <a:rect l="l" t="t" r="r" b="b"/>
              <a:pathLst>
                <a:path w="136525" h="898525">
                  <a:moveTo>
                    <a:pt x="136525" y="0"/>
                  </a:moveTo>
                  <a:lnTo>
                    <a:pt x="0" y="0"/>
                  </a:lnTo>
                  <a:lnTo>
                    <a:pt x="0" y="898525"/>
                  </a:lnTo>
                  <a:lnTo>
                    <a:pt x="136525" y="898525"/>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Calibri" panose="020F0502020204030204" pitchFamily="34" charset="0"/>
              </a:endParaRPr>
            </a:p>
          </p:txBody>
        </p:sp>
      </p:grpSp>
      <p:sp>
        <p:nvSpPr>
          <p:cNvPr id="36" name="Title 1">
            <a:extLst>
              <a:ext uri="{FF2B5EF4-FFF2-40B4-BE49-F238E27FC236}">
                <a16:creationId xmlns:a16="http://schemas.microsoft.com/office/drawing/2014/main" id="{26263DD1-5C89-314B-80C4-5FD85F31268D}"/>
              </a:ext>
            </a:extLst>
          </p:cNvPr>
          <p:cNvSpPr txBox="1">
            <a:spLocks/>
          </p:cNvSpPr>
          <p:nvPr/>
        </p:nvSpPr>
        <p:spPr>
          <a:xfrm>
            <a:off x="4877306" y="3500821"/>
            <a:ext cx="2695199" cy="970794"/>
          </a:xfrm>
          <a:prstGeom prst="rect">
            <a:avLst/>
          </a:prstGeom>
          <a:noFill/>
        </p:spPr>
        <p:txBody>
          <a:bodyPr vert="horz"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a:latin typeface="Calibri" panose="020F0502020204030204" pitchFamily="34" charset="0"/>
              </a:rPr>
              <a:t>High engagement with high risk/high cost members</a:t>
            </a:r>
          </a:p>
          <a:p>
            <a:pPr marL="285750" indent="-285750">
              <a:buFont typeface="Arial" panose="020B0604020202020204" pitchFamily="34" charset="0"/>
              <a:buChar char="•"/>
            </a:pPr>
            <a:r>
              <a:rPr lang="en-US" sz="1600" dirty="0">
                <a:latin typeface="Calibri" panose="020F0502020204030204" pitchFamily="34" charset="0"/>
              </a:rPr>
              <a:t>Improved absenteeism and </a:t>
            </a:r>
            <a:r>
              <a:rPr lang="en-US" sz="1600" dirty="0" err="1">
                <a:latin typeface="Calibri" panose="020F0502020204030204" pitchFamily="34" charset="0"/>
              </a:rPr>
              <a:t>presenteeism</a:t>
            </a:r>
            <a:endParaRPr lang="en-US" sz="1600" dirty="0">
              <a:latin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rPr>
              <a:t>Reinforcement of a culture of health and wellness</a:t>
            </a:r>
          </a:p>
          <a:p>
            <a:pPr marL="285750" indent="-285750">
              <a:buFont typeface="Arial" panose="020B0604020202020204" pitchFamily="34" charset="0"/>
              <a:buChar char="•"/>
            </a:pPr>
            <a:r>
              <a:rPr lang="en-US" sz="1600" dirty="0">
                <a:latin typeface="Calibri" panose="020F0502020204030204" pitchFamily="34" charset="0"/>
              </a:rPr>
              <a:t>Trusted provider relationships</a:t>
            </a:r>
          </a:p>
          <a:p>
            <a:pPr marL="285750" indent="-285750">
              <a:buFont typeface="Arial" panose="020B0604020202020204" pitchFamily="34" charset="0"/>
              <a:buChar char="•"/>
            </a:pPr>
            <a:r>
              <a:rPr lang="en-US" sz="1600" dirty="0">
                <a:latin typeface="Calibri" panose="020F0502020204030204" pitchFamily="34" charset="0"/>
              </a:rPr>
              <a:t>Reductions in lifestyle risk</a:t>
            </a:r>
          </a:p>
          <a:p>
            <a:pPr marL="285750" indent="-285750">
              <a:buFont typeface="Arial" panose="020B0604020202020204" pitchFamily="34" charset="0"/>
              <a:buChar char="•"/>
            </a:pPr>
            <a:endParaRPr lang="en-US" sz="1600" dirty="0">
              <a:latin typeface="Calibri" panose="020F0502020204030204" pitchFamily="34" charset="0"/>
            </a:endParaRPr>
          </a:p>
          <a:p>
            <a:pPr marL="285750" indent="-285750">
              <a:buFont typeface="Arial" panose="020B0604020202020204" pitchFamily="34" charset="0"/>
              <a:buChar char="•"/>
            </a:pPr>
            <a:endParaRPr lang="en-US" sz="1600" dirty="0">
              <a:latin typeface="Calibri" panose="020F0502020204030204" pitchFamily="34" charset="0"/>
            </a:endParaRPr>
          </a:p>
          <a:p>
            <a:pPr marL="285750" indent="-285750">
              <a:buFont typeface="Arial" panose="020B0604020202020204" pitchFamily="34" charset="0"/>
              <a:buChar char="•"/>
            </a:pPr>
            <a:endParaRPr lang="en-US" sz="1600" dirty="0">
              <a:latin typeface="Calibri" panose="020F0502020204030204" pitchFamily="34" charset="0"/>
            </a:endParaRPr>
          </a:p>
          <a:p>
            <a:pPr marL="285750" indent="-285750">
              <a:buFont typeface="Arial" panose="020B0604020202020204" pitchFamily="34" charset="0"/>
              <a:buChar char="•"/>
            </a:pPr>
            <a:endParaRPr lang="en-US" sz="1600" dirty="0">
              <a:latin typeface="Calibri" panose="020F0502020204030204" pitchFamily="34" charset="0"/>
            </a:endParaRPr>
          </a:p>
        </p:txBody>
      </p:sp>
      <p:sp>
        <p:nvSpPr>
          <p:cNvPr id="37" name="Title 1">
            <a:extLst>
              <a:ext uri="{FF2B5EF4-FFF2-40B4-BE49-F238E27FC236}">
                <a16:creationId xmlns:a16="http://schemas.microsoft.com/office/drawing/2014/main" id="{26263DD1-5C89-314B-80C4-5FD85F31268D}"/>
              </a:ext>
            </a:extLst>
          </p:cNvPr>
          <p:cNvSpPr txBox="1">
            <a:spLocks/>
          </p:cNvSpPr>
          <p:nvPr/>
        </p:nvSpPr>
        <p:spPr>
          <a:xfrm>
            <a:off x="8314659" y="3445841"/>
            <a:ext cx="3067113" cy="1215647"/>
          </a:xfrm>
          <a:prstGeom prst="rect">
            <a:avLst/>
          </a:prstGeom>
          <a:noFill/>
        </p:spPr>
        <p:txBody>
          <a:bodyPr vert="horz"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a:latin typeface="Calibri" panose="020F0502020204030204" pitchFamily="34" charset="0"/>
              </a:rPr>
              <a:t>Lower total cost of medical care</a:t>
            </a:r>
          </a:p>
          <a:p>
            <a:pPr marL="285750" indent="-285750">
              <a:buFont typeface="Arial" panose="020B0604020202020204" pitchFamily="34" charset="0"/>
              <a:buChar char="•"/>
            </a:pPr>
            <a:r>
              <a:rPr lang="en-US" sz="1600" dirty="0">
                <a:latin typeface="Calibri" panose="020F0502020204030204" pitchFamily="34" charset="0"/>
              </a:rPr>
              <a:t>Reductions in</a:t>
            </a:r>
          </a:p>
          <a:p>
            <a:pPr marL="742950" lvl="1" indent="-285750">
              <a:buFont typeface="Wingdings" panose="05000000000000000000" pitchFamily="2" charset="2"/>
              <a:buChar char="ü"/>
            </a:pPr>
            <a:r>
              <a:rPr lang="en-US" sz="1600" dirty="0">
                <a:latin typeface="Calibri" panose="020F0502020204030204" pitchFamily="34" charset="0"/>
              </a:rPr>
              <a:t>Emergency Room</a:t>
            </a:r>
          </a:p>
          <a:p>
            <a:pPr marL="742950" lvl="1" indent="-285750">
              <a:buFont typeface="Wingdings" panose="05000000000000000000" pitchFamily="2" charset="2"/>
              <a:buChar char="ü"/>
            </a:pPr>
            <a:r>
              <a:rPr lang="en-US" sz="1600" dirty="0">
                <a:latin typeface="Calibri" panose="020F0502020204030204" pitchFamily="34" charset="0"/>
              </a:rPr>
              <a:t>Urgent Care</a:t>
            </a:r>
          </a:p>
          <a:p>
            <a:pPr marL="742950" lvl="1" indent="-285750">
              <a:buFont typeface="Wingdings" panose="05000000000000000000" pitchFamily="2" charset="2"/>
              <a:buChar char="ü"/>
            </a:pPr>
            <a:r>
              <a:rPr lang="en-US" sz="1600" dirty="0">
                <a:latin typeface="Calibri" panose="020F0502020204030204" pitchFamily="34" charset="0"/>
              </a:rPr>
              <a:t>Inpatient</a:t>
            </a:r>
          </a:p>
          <a:p>
            <a:pPr marL="742950" lvl="1" indent="-285750">
              <a:buFont typeface="Wingdings" panose="05000000000000000000" pitchFamily="2" charset="2"/>
              <a:buChar char="ü"/>
            </a:pPr>
            <a:r>
              <a:rPr lang="en-US" sz="1600" dirty="0">
                <a:latin typeface="Calibri" panose="020F0502020204030204" pitchFamily="34" charset="0"/>
              </a:rPr>
              <a:t>Specialty</a:t>
            </a:r>
          </a:p>
          <a:p>
            <a:pPr marL="742950" lvl="1" indent="-285750">
              <a:buFont typeface="Wingdings" panose="05000000000000000000" pitchFamily="2" charset="2"/>
              <a:buChar char="ü"/>
            </a:pPr>
            <a:r>
              <a:rPr lang="en-US" sz="1600" dirty="0">
                <a:latin typeface="Calibri" panose="020F0502020204030204" pitchFamily="34" charset="0"/>
              </a:rPr>
              <a:t>Pharmacy</a:t>
            </a:r>
          </a:p>
          <a:p>
            <a:pPr marL="285750" indent="-285750">
              <a:buFont typeface="Arial" panose="020B0604020202020204" pitchFamily="34" charset="0"/>
              <a:buChar char="•"/>
            </a:pPr>
            <a:r>
              <a:rPr lang="en-US" sz="1600" dirty="0">
                <a:latin typeface="Calibri" panose="020F0502020204030204" pitchFamily="34" charset="0"/>
              </a:rPr>
              <a:t>Improved retention, recruitment, and morale</a:t>
            </a:r>
          </a:p>
          <a:p>
            <a:pPr marL="285750" indent="-285750">
              <a:buFont typeface="Arial" panose="020B0604020202020204" pitchFamily="34" charset="0"/>
              <a:buChar char="•"/>
            </a:pPr>
            <a:r>
              <a:rPr lang="en-US" sz="1600" dirty="0">
                <a:latin typeface="Calibri" panose="020F0502020204030204" pitchFamily="34" charset="0"/>
              </a:rPr>
              <a:t>Reduced injury rates</a:t>
            </a:r>
          </a:p>
          <a:p>
            <a:pPr marL="285750" indent="-285750">
              <a:buFont typeface="Arial" panose="020B0604020202020204" pitchFamily="34" charset="0"/>
              <a:buChar char="•"/>
            </a:pPr>
            <a:endParaRPr lang="en-US" sz="1600" dirty="0">
              <a:latin typeface="Calibri" panose="020F0502020204030204" pitchFamily="34" charset="0"/>
            </a:endParaRPr>
          </a:p>
        </p:txBody>
      </p:sp>
      <p:sp>
        <p:nvSpPr>
          <p:cNvPr id="41" name="TextBox 40">
            <a:extLst>
              <a:ext uri="{FF2B5EF4-FFF2-40B4-BE49-F238E27FC236}">
                <a16:creationId xmlns:a16="http://schemas.microsoft.com/office/drawing/2014/main" id="{CCE6B438-7E3C-594C-9C69-28CBA0F31023}"/>
              </a:ext>
            </a:extLst>
          </p:cNvPr>
          <p:cNvSpPr txBox="1"/>
          <p:nvPr/>
        </p:nvSpPr>
        <p:spPr>
          <a:xfrm>
            <a:off x="8210870" y="5732057"/>
            <a:ext cx="3986213" cy="303634"/>
          </a:xfrm>
          <a:prstGeom prst="rect">
            <a:avLst/>
          </a:prstGeom>
          <a:noFill/>
          <a:ln>
            <a:noFill/>
          </a:ln>
        </p:spPr>
        <p:txBody>
          <a:bodyPr wrap="square" lIns="0" tIns="0" rIns="0" bIns="0" rtlCol="0" anchor="ctr">
            <a:noAutofit/>
          </a:bodyPr>
          <a:lstStyle/>
          <a:p>
            <a:pPr>
              <a:defRPr/>
            </a:pPr>
            <a:r>
              <a:rPr lang="en-US" sz="1200" dirty="0">
                <a:solidFill>
                  <a:schemeClr val="bg1"/>
                </a:solidFill>
                <a:latin typeface="Mute" pitchFamily="2" charset="0"/>
              </a:rPr>
              <a:t>Lagging Indicators</a:t>
            </a:r>
          </a:p>
        </p:txBody>
      </p:sp>
      <p:sp>
        <p:nvSpPr>
          <p:cNvPr id="42" name="Rectangle 41"/>
          <p:cNvSpPr/>
          <p:nvPr/>
        </p:nvSpPr>
        <p:spPr>
          <a:xfrm>
            <a:off x="2419394" y="2713077"/>
            <a:ext cx="256032"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endParaRPr>
          </a:p>
        </p:txBody>
      </p:sp>
      <p:sp>
        <p:nvSpPr>
          <p:cNvPr id="43" name="Rectangle 42"/>
          <p:cNvSpPr/>
          <p:nvPr/>
        </p:nvSpPr>
        <p:spPr>
          <a:xfrm>
            <a:off x="2132305" y="2810305"/>
            <a:ext cx="256032" cy="27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endParaRPr>
          </a:p>
        </p:txBody>
      </p:sp>
      <p:sp>
        <p:nvSpPr>
          <p:cNvPr id="45" name="Rectangle 44"/>
          <p:cNvSpPr/>
          <p:nvPr/>
        </p:nvSpPr>
        <p:spPr>
          <a:xfrm>
            <a:off x="6321752" y="2615758"/>
            <a:ext cx="259308" cy="457200"/>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endParaRPr>
          </a:p>
        </p:txBody>
      </p:sp>
      <p:sp>
        <p:nvSpPr>
          <p:cNvPr id="46" name="Rectangle 45"/>
          <p:cNvSpPr/>
          <p:nvPr/>
        </p:nvSpPr>
        <p:spPr>
          <a:xfrm>
            <a:off x="10144548" y="2527863"/>
            <a:ext cx="259308" cy="548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endParaRPr>
          </a:p>
        </p:txBody>
      </p:sp>
      <p:sp>
        <p:nvSpPr>
          <p:cNvPr id="48" name="Rectangle 47"/>
          <p:cNvSpPr/>
          <p:nvPr/>
        </p:nvSpPr>
        <p:spPr>
          <a:xfrm>
            <a:off x="6034924" y="2702029"/>
            <a:ext cx="259308"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endParaRPr>
          </a:p>
        </p:txBody>
      </p:sp>
      <p:sp>
        <p:nvSpPr>
          <p:cNvPr id="49" name="Rectangle 48"/>
          <p:cNvSpPr/>
          <p:nvPr/>
        </p:nvSpPr>
        <p:spPr>
          <a:xfrm>
            <a:off x="5748096" y="2799257"/>
            <a:ext cx="259308" cy="27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endParaRPr>
          </a:p>
        </p:txBody>
      </p:sp>
      <p:sp>
        <p:nvSpPr>
          <p:cNvPr id="50" name="Rectangle 49"/>
          <p:cNvSpPr/>
          <p:nvPr/>
        </p:nvSpPr>
        <p:spPr>
          <a:xfrm>
            <a:off x="9858830" y="2619303"/>
            <a:ext cx="259308" cy="457200"/>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endParaRPr>
          </a:p>
        </p:txBody>
      </p:sp>
      <p:sp>
        <p:nvSpPr>
          <p:cNvPr id="51" name="Rectangle 50"/>
          <p:cNvSpPr/>
          <p:nvPr/>
        </p:nvSpPr>
        <p:spPr>
          <a:xfrm>
            <a:off x="9573113" y="2710743"/>
            <a:ext cx="259308"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endParaRPr>
          </a:p>
        </p:txBody>
      </p:sp>
      <p:sp>
        <p:nvSpPr>
          <p:cNvPr id="52" name="Rectangle 51"/>
          <p:cNvSpPr/>
          <p:nvPr/>
        </p:nvSpPr>
        <p:spPr>
          <a:xfrm>
            <a:off x="9287396" y="2802183"/>
            <a:ext cx="259308" cy="2743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bg1"/>
              </a:solidFill>
            </a:endParaRPr>
          </a:p>
        </p:txBody>
      </p:sp>
    </p:spTree>
    <p:custDataLst>
      <p:tags r:id="rId1"/>
    </p:custDataLst>
    <p:extLst>
      <p:ext uri="{BB962C8B-B14F-4D97-AF65-F5344CB8AC3E}">
        <p14:creationId xmlns:p14="http://schemas.microsoft.com/office/powerpoint/2010/main" val="3046087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236055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Line Callout 1 29"/>
          <p:cNvSpPr/>
          <p:nvPr/>
        </p:nvSpPr>
        <p:spPr>
          <a:xfrm>
            <a:off x="1004835" y="2859956"/>
            <a:ext cx="2626035" cy="1427151"/>
          </a:xfrm>
          <a:prstGeom prst="borderCallout1">
            <a:avLst>
              <a:gd name="adj1" fmla="val 55222"/>
              <a:gd name="adj2" fmla="val 107273"/>
              <a:gd name="adj3" fmla="val 55056"/>
              <a:gd name="adj4" fmla="val 136377"/>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600" dirty="0">
                <a:solidFill>
                  <a:schemeClr val="accent5">
                    <a:lumMod val="50000"/>
                  </a:schemeClr>
                </a:solidFill>
              </a:rPr>
              <a:t>Employer benefit integration</a:t>
            </a:r>
          </a:p>
          <a:p>
            <a:pPr marL="171450" indent="-171450">
              <a:buFont typeface="Arial" panose="020B0604020202020204" pitchFamily="34" charset="0"/>
              <a:buChar char="•"/>
            </a:pPr>
            <a:r>
              <a:rPr lang="en-US" sz="1600" dirty="0">
                <a:solidFill>
                  <a:schemeClr val="accent5">
                    <a:lumMod val="50000"/>
                  </a:schemeClr>
                </a:solidFill>
              </a:rPr>
              <a:t>Tracks tests, referrals, and care transitions</a:t>
            </a:r>
          </a:p>
          <a:p>
            <a:pPr marL="171450" indent="-171450">
              <a:buFont typeface="Arial" panose="020B0604020202020204" pitchFamily="34" charset="0"/>
              <a:buChar char="•"/>
            </a:pPr>
            <a:r>
              <a:rPr lang="en-US" sz="1600" dirty="0">
                <a:solidFill>
                  <a:schemeClr val="accent5">
                    <a:lumMod val="50000"/>
                  </a:schemeClr>
                </a:solidFill>
              </a:rPr>
              <a:t>Communicates with specialists</a:t>
            </a:r>
          </a:p>
        </p:txBody>
      </p:sp>
      <p:sp>
        <p:nvSpPr>
          <p:cNvPr id="29" name="Line Callout 1 28"/>
          <p:cNvSpPr/>
          <p:nvPr/>
        </p:nvSpPr>
        <p:spPr>
          <a:xfrm>
            <a:off x="1004835" y="1299567"/>
            <a:ext cx="2626035" cy="1223714"/>
          </a:xfrm>
          <a:prstGeom prst="borderCallout1">
            <a:avLst>
              <a:gd name="adj1" fmla="val 51774"/>
              <a:gd name="adj2" fmla="val 107966"/>
              <a:gd name="adj3" fmla="val 51608"/>
              <a:gd name="adj4" fmla="val 180682"/>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1600" dirty="0">
                <a:solidFill>
                  <a:schemeClr val="accent6">
                    <a:lumMod val="50000"/>
                  </a:schemeClr>
                </a:solidFill>
              </a:rPr>
              <a:t>Continuous quality assurance and performance improvement</a:t>
            </a:r>
          </a:p>
          <a:p>
            <a:pPr marL="171450" indent="-171450">
              <a:buFont typeface="Arial" panose="020B0604020202020204" pitchFamily="34" charset="0"/>
              <a:buChar char="•"/>
            </a:pPr>
            <a:r>
              <a:rPr lang="en-US" sz="1600" dirty="0">
                <a:solidFill>
                  <a:schemeClr val="accent6">
                    <a:lumMod val="50000"/>
                  </a:schemeClr>
                </a:solidFill>
              </a:rPr>
              <a:t>Shared Financial Risk</a:t>
            </a:r>
          </a:p>
        </p:txBody>
      </p:sp>
      <p:sp>
        <p:nvSpPr>
          <p:cNvPr id="32" name="Line Callout 1 31"/>
          <p:cNvSpPr/>
          <p:nvPr/>
        </p:nvSpPr>
        <p:spPr>
          <a:xfrm>
            <a:off x="8485121" y="2859954"/>
            <a:ext cx="2787763" cy="1427152"/>
          </a:xfrm>
          <a:prstGeom prst="borderCallout1">
            <a:avLst>
              <a:gd name="adj1" fmla="val 51191"/>
              <a:gd name="adj2" fmla="val -10410"/>
              <a:gd name="adj3" fmla="val 51185"/>
              <a:gd name="adj4" fmla="val -44301"/>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US" sz="1600" dirty="0">
              <a:solidFill>
                <a:schemeClr val="accent2">
                  <a:lumMod val="50000"/>
                </a:schemeClr>
              </a:solidFill>
            </a:endParaRPr>
          </a:p>
          <a:p>
            <a:pPr marL="171450" indent="-171450">
              <a:buFont typeface="Arial" panose="020B0604020202020204" pitchFamily="34" charset="0"/>
              <a:buChar char="•"/>
            </a:pPr>
            <a:r>
              <a:rPr lang="en-US" sz="1600" dirty="0">
                <a:solidFill>
                  <a:schemeClr val="accent2">
                    <a:lumMod val="50000"/>
                  </a:schemeClr>
                </a:solidFill>
              </a:rPr>
              <a:t>360 degree data view of patient</a:t>
            </a:r>
          </a:p>
          <a:p>
            <a:pPr marL="171450" indent="-171450">
              <a:buFont typeface="Arial" panose="020B0604020202020204" pitchFamily="34" charset="0"/>
              <a:buChar char="•"/>
            </a:pPr>
            <a:r>
              <a:rPr lang="en-US" sz="1600" dirty="0">
                <a:solidFill>
                  <a:schemeClr val="accent2">
                    <a:lumMod val="50000"/>
                  </a:schemeClr>
                </a:solidFill>
              </a:rPr>
              <a:t>Identifies gaps in care</a:t>
            </a:r>
          </a:p>
          <a:p>
            <a:pPr marL="171450" indent="-171450">
              <a:buFont typeface="Arial" panose="020B0604020202020204" pitchFamily="34" charset="0"/>
              <a:buChar char="•"/>
            </a:pPr>
            <a:r>
              <a:rPr lang="en-US" sz="1600" dirty="0">
                <a:solidFill>
                  <a:schemeClr val="accent2">
                    <a:lumMod val="50000"/>
                  </a:schemeClr>
                </a:solidFill>
              </a:rPr>
              <a:t>Predicts future cost</a:t>
            </a:r>
          </a:p>
          <a:p>
            <a:pPr marL="171450" indent="-171450">
              <a:buFont typeface="Arial" panose="020B0604020202020204" pitchFamily="34" charset="0"/>
              <a:buChar char="•"/>
            </a:pPr>
            <a:r>
              <a:rPr lang="en-US" sz="1600" dirty="0">
                <a:solidFill>
                  <a:schemeClr val="accent2">
                    <a:lumMod val="50000"/>
                  </a:schemeClr>
                </a:solidFill>
              </a:rPr>
              <a:t>Proactively closes gaps in care</a:t>
            </a:r>
          </a:p>
          <a:p>
            <a:pPr marL="171450" indent="-171450">
              <a:buFont typeface="Arial" panose="020B0604020202020204" pitchFamily="34" charset="0"/>
              <a:buChar char="•"/>
            </a:pPr>
            <a:endParaRPr lang="en-US" sz="1600" dirty="0">
              <a:solidFill>
                <a:schemeClr val="accent2">
                  <a:lumMod val="50000"/>
                </a:schemeClr>
              </a:solidFill>
            </a:endParaRPr>
          </a:p>
        </p:txBody>
      </p:sp>
      <p:sp>
        <p:nvSpPr>
          <p:cNvPr id="33" name="Line Callout 1 32"/>
          <p:cNvSpPr/>
          <p:nvPr/>
        </p:nvSpPr>
        <p:spPr>
          <a:xfrm>
            <a:off x="8486488" y="4806031"/>
            <a:ext cx="2787763" cy="1309939"/>
          </a:xfrm>
          <a:prstGeom prst="borderCallout1">
            <a:avLst>
              <a:gd name="adj1" fmla="val -3340"/>
              <a:gd name="adj2" fmla="val -9025"/>
              <a:gd name="adj3" fmla="val -3589"/>
              <a:gd name="adj4" fmla="val -75846"/>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600" dirty="0">
                <a:solidFill>
                  <a:schemeClr val="accent3">
                    <a:lumMod val="50000"/>
                  </a:schemeClr>
                </a:solidFill>
              </a:rPr>
              <a:t>24/7 access to clinical advice</a:t>
            </a:r>
          </a:p>
          <a:p>
            <a:pPr marL="171450" indent="-171450">
              <a:buFont typeface="Arial" panose="020B0604020202020204" pitchFamily="34" charset="0"/>
              <a:buChar char="•"/>
            </a:pPr>
            <a:r>
              <a:rPr lang="en-US" sz="1600" dirty="0">
                <a:solidFill>
                  <a:schemeClr val="accent3">
                    <a:lumMod val="50000"/>
                  </a:schemeClr>
                </a:solidFill>
              </a:rPr>
              <a:t>Access to medical record</a:t>
            </a:r>
          </a:p>
          <a:p>
            <a:pPr marL="171450" indent="-171450">
              <a:buFont typeface="Arial" panose="020B0604020202020204" pitchFamily="34" charset="0"/>
              <a:buChar char="•"/>
            </a:pPr>
            <a:r>
              <a:rPr lang="en-US" sz="1600" dirty="0">
                <a:solidFill>
                  <a:schemeClr val="accent3">
                    <a:lumMod val="50000"/>
                  </a:schemeClr>
                </a:solidFill>
              </a:rPr>
              <a:t>Care facilitated by care team</a:t>
            </a:r>
          </a:p>
        </p:txBody>
      </p:sp>
      <p:sp>
        <p:nvSpPr>
          <p:cNvPr id="4" name="Title 3"/>
          <p:cNvSpPr>
            <a:spLocks noGrp="1"/>
          </p:cNvSpPr>
          <p:nvPr>
            <p:ph type="title"/>
          </p:nvPr>
        </p:nvSpPr>
        <p:spPr/>
        <p:txBody>
          <a:bodyPr>
            <a:normAutofit/>
          </a:bodyPr>
          <a:lstStyle/>
          <a:p>
            <a:r>
              <a:rPr lang="en-US" dirty="0">
                <a:solidFill>
                  <a:srgbClr val="002C77"/>
                </a:solidFill>
                <a:latin typeface="Arial" panose="020B0604020202020204" pitchFamily="34" charset="0"/>
              </a:rPr>
              <a:t>What is Advanced Primary Care? </a:t>
            </a:r>
          </a:p>
        </p:txBody>
      </p:sp>
      <p:sp>
        <p:nvSpPr>
          <p:cNvPr id="20" name="Line Callout 1 19"/>
          <p:cNvSpPr/>
          <p:nvPr/>
        </p:nvSpPr>
        <p:spPr>
          <a:xfrm>
            <a:off x="8498273" y="1299569"/>
            <a:ext cx="2787763" cy="1223713"/>
          </a:xfrm>
          <a:prstGeom prst="borderCallout1">
            <a:avLst>
              <a:gd name="adj1" fmla="val 53851"/>
              <a:gd name="adj2" fmla="val -10410"/>
              <a:gd name="adj3" fmla="val 52949"/>
              <a:gd name="adj4" fmla="val -85786"/>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1600" dirty="0">
                <a:solidFill>
                  <a:schemeClr val="accent1">
                    <a:lumMod val="50000"/>
                  </a:schemeClr>
                </a:solidFill>
              </a:rPr>
              <a:t>Continuity of care</a:t>
            </a:r>
          </a:p>
          <a:p>
            <a:pPr marL="171450" indent="-171450">
              <a:buFont typeface="Arial" panose="020B0604020202020204" pitchFamily="34" charset="0"/>
              <a:buChar char="•"/>
            </a:pPr>
            <a:r>
              <a:rPr lang="en-US" sz="1600" dirty="0">
                <a:solidFill>
                  <a:schemeClr val="accent1">
                    <a:lumMod val="50000"/>
                  </a:schemeClr>
                </a:solidFill>
              </a:rPr>
              <a:t>Provider treating at top of license</a:t>
            </a:r>
          </a:p>
          <a:p>
            <a:pPr marL="171450" indent="-171450">
              <a:buFont typeface="Arial" panose="020B0604020202020204" pitchFamily="34" charset="0"/>
              <a:buChar char="•"/>
            </a:pPr>
            <a:r>
              <a:rPr lang="en-US" sz="1600" dirty="0">
                <a:solidFill>
                  <a:schemeClr val="accent1">
                    <a:lumMod val="50000"/>
                  </a:schemeClr>
                </a:solidFill>
              </a:rPr>
              <a:t>Team-based care</a:t>
            </a:r>
          </a:p>
        </p:txBody>
      </p:sp>
      <p:sp>
        <p:nvSpPr>
          <p:cNvPr id="21" name="Line Callout 1 20"/>
          <p:cNvSpPr/>
          <p:nvPr/>
        </p:nvSpPr>
        <p:spPr>
          <a:xfrm>
            <a:off x="1004835" y="4806031"/>
            <a:ext cx="2626035" cy="1309939"/>
          </a:xfrm>
          <a:prstGeom prst="borderCallout1">
            <a:avLst>
              <a:gd name="adj1" fmla="val -6163"/>
              <a:gd name="adj2" fmla="val 106738"/>
              <a:gd name="adj3" fmla="val -6330"/>
              <a:gd name="adj4" fmla="val 182387"/>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600" dirty="0">
                <a:solidFill>
                  <a:schemeClr val="accent4">
                    <a:lumMod val="50000"/>
                  </a:schemeClr>
                </a:solidFill>
              </a:rPr>
              <a:t>Plans, manages, and coordinates patient care</a:t>
            </a:r>
          </a:p>
          <a:p>
            <a:pPr marL="171450" indent="-171450">
              <a:buFont typeface="Arial" panose="020B0604020202020204" pitchFamily="34" charset="0"/>
              <a:buChar char="•"/>
            </a:pPr>
            <a:r>
              <a:rPr lang="en-US" sz="1600" dirty="0">
                <a:solidFill>
                  <a:schemeClr val="accent4">
                    <a:lumMod val="50000"/>
                  </a:schemeClr>
                </a:solidFill>
              </a:rPr>
              <a:t>Focus on high risk and high cost members</a:t>
            </a:r>
          </a:p>
        </p:txBody>
      </p:sp>
      <p:graphicFrame>
        <p:nvGraphicFramePr>
          <p:cNvPr id="22" name="Chart 21"/>
          <p:cNvGraphicFramePr/>
          <p:nvPr/>
        </p:nvGraphicFramePr>
        <p:xfrm>
          <a:off x="3048000" y="1397000"/>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6">
            <a:extLst>
              <a:ext uri="{FF2B5EF4-FFF2-40B4-BE49-F238E27FC236}">
                <a16:creationId xmlns:a16="http://schemas.microsoft.com/office/drawing/2014/main" id="{885EDEDD-2E21-4541-B1E8-3A96C40EAE6F}"/>
              </a:ext>
            </a:extLst>
          </p:cNvPr>
          <p:cNvSpPr txBox="1"/>
          <p:nvPr/>
        </p:nvSpPr>
        <p:spPr bwMode="gray">
          <a:xfrm rot="8974628" flipH="1" flipV="1">
            <a:off x="6070225" y="4334827"/>
            <a:ext cx="1449054" cy="507421"/>
          </a:xfrm>
          <a:prstGeom prst="rect">
            <a:avLst/>
          </a:prstGeom>
          <a:noFill/>
        </p:spPr>
        <p:txBody>
          <a:bodyPr spcFirstLastPara="1" wrap="none" lIns="0" tIns="0" rIns="0" bIns="0" numCol="1" anchor="ctr">
            <a:prstTxWarp prst="textArchDown">
              <a:avLst>
                <a:gd name="adj" fmla="val 21364624"/>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00"/>
              </a:lnSpc>
              <a:defRPr/>
            </a:pPr>
            <a:r>
              <a:rPr lang="en-GB" sz="1400" b="1" dirty="0">
                <a:solidFill>
                  <a:schemeClr val="bg1"/>
                </a:solidFill>
              </a:rPr>
              <a:t>Patient- Centered </a:t>
            </a:r>
          </a:p>
          <a:p>
            <a:pPr algn="ctr">
              <a:lnSpc>
                <a:spcPts val="1000"/>
              </a:lnSpc>
              <a:defRPr/>
            </a:pPr>
            <a:r>
              <a:rPr lang="en-GB" sz="1400" b="1" dirty="0">
                <a:solidFill>
                  <a:schemeClr val="bg1"/>
                </a:solidFill>
              </a:rPr>
              <a:t>Access  and Continuity</a:t>
            </a:r>
          </a:p>
        </p:txBody>
      </p:sp>
      <p:sp>
        <p:nvSpPr>
          <p:cNvPr id="24" name="TextBox 7">
            <a:extLst>
              <a:ext uri="{FF2B5EF4-FFF2-40B4-BE49-F238E27FC236}">
                <a16:creationId xmlns:a16="http://schemas.microsoft.com/office/drawing/2014/main" id="{B3F182C2-9C61-404B-81E4-D9B98F4B35CD}"/>
              </a:ext>
            </a:extLst>
          </p:cNvPr>
          <p:cNvSpPr txBox="1"/>
          <p:nvPr/>
        </p:nvSpPr>
        <p:spPr bwMode="gray">
          <a:xfrm rot="16200000" flipH="1" flipV="1">
            <a:off x="4034096" y="3249003"/>
            <a:ext cx="1210107" cy="359995"/>
          </a:xfrm>
          <a:prstGeom prst="rect">
            <a:avLst/>
          </a:prstGeom>
          <a:noFill/>
        </p:spPr>
        <p:txBody>
          <a:bodyPr spcFirstLastPara="1" wrap="none" lIns="0" tIns="0" rIns="0" bIns="0" numCol="1" anchor="ctr">
            <a:prstTxWarp prst="textArchDow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00"/>
              </a:lnSpc>
              <a:defRPr/>
            </a:pPr>
            <a:r>
              <a:rPr lang="en-GB" sz="1400" b="1" dirty="0">
                <a:solidFill>
                  <a:schemeClr val="bg1"/>
                </a:solidFill>
              </a:rPr>
              <a:t>Care Coordination </a:t>
            </a:r>
          </a:p>
          <a:p>
            <a:pPr algn="ctr">
              <a:lnSpc>
                <a:spcPts val="1000"/>
              </a:lnSpc>
              <a:defRPr/>
            </a:pPr>
            <a:r>
              <a:rPr lang="en-GB" sz="1400" b="1" dirty="0">
                <a:solidFill>
                  <a:schemeClr val="bg1"/>
                </a:solidFill>
              </a:rPr>
              <a:t>And Care Transition</a:t>
            </a:r>
          </a:p>
        </p:txBody>
      </p:sp>
      <p:sp>
        <p:nvSpPr>
          <p:cNvPr id="25" name="TextBox 8">
            <a:extLst>
              <a:ext uri="{FF2B5EF4-FFF2-40B4-BE49-F238E27FC236}">
                <a16:creationId xmlns:a16="http://schemas.microsoft.com/office/drawing/2014/main" id="{C9935B25-0983-4B2C-9620-2E4417753333}"/>
              </a:ext>
            </a:extLst>
          </p:cNvPr>
          <p:cNvSpPr txBox="1"/>
          <p:nvPr/>
        </p:nvSpPr>
        <p:spPr bwMode="gray">
          <a:xfrm rot="1912840">
            <a:off x="4629698" y="4474767"/>
            <a:ext cx="1453550" cy="379377"/>
          </a:xfrm>
          <a:prstGeom prst="rect">
            <a:avLst/>
          </a:prstGeom>
          <a:noFill/>
        </p:spPr>
        <p:txBody>
          <a:bodyPr spcFirstLastPara="1" wrap="none" lIns="0" tIns="0" rIns="0" bIns="0" numCol="1" anchor="ctr">
            <a:prstTxWarp prst="textArchDow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00"/>
              </a:lnSpc>
              <a:defRPr/>
            </a:pPr>
            <a:r>
              <a:rPr lang="en-GB" sz="1400" b="1" dirty="0">
                <a:solidFill>
                  <a:schemeClr val="bg1"/>
                </a:solidFill>
              </a:rPr>
              <a:t>Care Management </a:t>
            </a:r>
          </a:p>
          <a:p>
            <a:pPr algn="ctr">
              <a:lnSpc>
                <a:spcPts val="1000"/>
              </a:lnSpc>
              <a:defRPr/>
            </a:pPr>
            <a:r>
              <a:rPr lang="en-GB" sz="1400" b="1" dirty="0">
                <a:solidFill>
                  <a:schemeClr val="bg1"/>
                </a:solidFill>
              </a:rPr>
              <a:t>and Support</a:t>
            </a:r>
          </a:p>
        </p:txBody>
      </p:sp>
      <p:sp>
        <p:nvSpPr>
          <p:cNvPr id="26" name="TextBox 15">
            <a:extLst>
              <a:ext uri="{FF2B5EF4-FFF2-40B4-BE49-F238E27FC236}">
                <a16:creationId xmlns:a16="http://schemas.microsoft.com/office/drawing/2014/main" id="{357CA77E-B973-4FAC-A789-79A96B573FB0}"/>
              </a:ext>
            </a:extLst>
          </p:cNvPr>
          <p:cNvSpPr txBox="1"/>
          <p:nvPr/>
        </p:nvSpPr>
        <p:spPr bwMode="gray">
          <a:xfrm rot="1821139">
            <a:off x="6292186" y="1962567"/>
            <a:ext cx="1183299" cy="359163"/>
          </a:xfrm>
          <a:prstGeom prst="rect">
            <a:avLst/>
          </a:prstGeom>
          <a:noFill/>
          <a:ln>
            <a:noFill/>
          </a:ln>
        </p:spPr>
        <p:txBody>
          <a:bodyPr spcFirstLastPara="1" lIns="71988" tIns="71988" rIns="71988" bIns="71988" numCol="1" anchor="ctr">
            <a:prstTxWarp prst="textArchUp">
              <a:avLst>
                <a:gd name="adj" fmla="val 10586808"/>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00"/>
              </a:lnSpc>
              <a:defRPr/>
            </a:pPr>
            <a:r>
              <a:rPr lang="en-GB" sz="1400" b="1" dirty="0">
                <a:solidFill>
                  <a:schemeClr val="bg1"/>
                </a:solidFill>
              </a:rPr>
              <a:t>Team-Based Care</a:t>
            </a:r>
          </a:p>
        </p:txBody>
      </p:sp>
      <p:sp>
        <p:nvSpPr>
          <p:cNvPr id="27" name="TextBox 31">
            <a:extLst>
              <a:ext uri="{FF2B5EF4-FFF2-40B4-BE49-F238E27FC236}">
                <a16:creationId xmlns:a16="http://schemas.microsoft.com/office/drawing/2014/main" id="{E510BF40-6AAB-47A9-AA34-D48D6A47D1A3}"/>
              </a:ext>
            </a:extLst>
          </p:cNvPr>
          <p:cNvSpPr txBox="1"/>
          <p:nvPr/>
        </p:nvSpPr>
        <p:spPr bwMode="gray">
          <a:xfrm rot="5400000">
            <a:off x="6590679" y="3044942"/>
            <a:ext cx="1147435" cy="755470"/>
          </a:xfrm>
          <a:prstGeom prst="rect">
            <a:avLst/>
          </a:prstGeom>
          <a:noFill/>
        </p:spPr>
        <p:txBody>
          <a:bodyPr spcFirstLastPara="1" wrap="none" lIns="0" tIns="0" rIns="0" bIns="0" numCol="1" anchor="ctr">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00"/>
              </a:lnSpc>
              <a:defRPr/>
            </a:pPr>
            <a:r>
              <a:rPr lang="en-GB" sz="1400" b="1" dirty="0">
                <a:solidFill>
                  <a:schemeClr val="bg1"/>
                </a:solidFill>
              </a:rPr>
              <a:t>Knowing and </a:t>
            </a:r>
          </a:p>
          <a:p>
            <a:pPr algn="ctr">
              <a:lnSpc>
                <a:spcPts val="1000"/>
              </a:lnSpc>
              <a:defRPr/>
            </a:pPr>
            <a:r>
              <a:rPr lang="en-GB" sz="1400" b="1" dirty="0">
                <a:solidFill>
                  <a:schemeClr val="bg1"/>
                </a:solidFill>
              </a:rPr>
              <a:t>Managing </a:t>
            </a:r>
          </a:p>
          <a:p>
            <a:pPr algn="ctr">
              <a:lnSpc>
                <a:spcPts val="1000"/>
              </a:lnSpc>
              <a:defRPr/>
            </a:pPr>
            <a:r>
              <a:rPr lang="en-GB" sz="1400" b="1" dirty="0">
                <a:solidFill>
                  <a:schemeClr val="bg1"/>
                </a:solidFill>
              </a:rPr>
              <a:t>Your Patients</a:t>
            </a:r>
          </a:p>
        </p:txBody>
      </p:sp>
      <p:sp>
        <p:nvSpPr>
          <p:cNvPr id="28" name="TextBox 33">
            <a:extLst>
              <a:ext uri="{FF2B5EF4-FFF2-40B4-BE49-F238E27FC236}">
                <a16:creationId xmlns:a16="http://schemas.microsoft.com/office/drawing/2014/main" id="{E510BF40-6AAB-47A9-AA34-D48D6A47D1A3}"/>
              </a:ext>
            </a:extLst>
          </p:cNvPr>
          <p:cNvSpPr txBox="1"/>
          <p:nvPr/>
        </p:nvSpPr>
        <p:spPr bwMode="gray">
          <a:xfrm rot="19818678">
            <a:off x="4828483" y="2216023"/>
            <a:ext cx="1711364" cy="1036602"/>
          </a:xfrm>
          <a:prstGeom prst="rect">
            <a:avLst/>
          </a:prstGeom>
          <a:noFill/>
        </p:spPr>
        <p:txBody>
          <a:bodyPr spcFirstLastPara="1" wrap="none" lIns="0" tIns="0" rIns="0" bIns="0" numCol="1" anchor="ctr">
            <a:prstTxWarp prst="textArchUp">
              <a:avLst>
                <a:gd name="adj" fmla="val 11912689"/>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00"/>
              </a:lnSpc>
              <a:defRPr/>
            </a:pPr>
            <a:r>
              <a:rPr lang="en-GB" sz="1400" b="1" dirty="0">
                <a:solidFill>
                  <a:schemeClr val="bg1"/>
                </a:solidFill>
              </a:rPr>
              <a:t>Performance </a:t>
            </a:r>
          </a:p>
          <a:p>
            <a:pPr algn="ctr">
              <a:lnSpc>
                <a:spcPts val="1000"/>
              </a:lnSpc>
              <a:defRPr/>
            </a:pPr>
            <a:r>
              <a:rPr lang="en-GB" sz="1400" b="1" dirty="0">
                <a:solidFill>
                  <a:schemeClr val="bg1"/>
                </a:solidFill>
              </a:rPr>
              <a:t>Measurement  &amp; </a:t>
            </a:r>
          </a:p>
          <a:p>
            <a:pPr algn="ctr">
              <a:lnSpc>
                <a:spcPts val="1000"/>
              </a:lnSpc>
              <a:defRPr/>
            </a:pPr>
            <a:r>
              <a:rPr lang="en-GB" sz="1400" b="1" dirty="0">
                <a:solidFill>
                  <a:schemeClr val="bg1"/>
                </a:solidFill>
              </a:rPr>
              <a:t>Quality </a:t>
            </a:r>
          </a:p>
          <a:p>
            <a:pPr algn="ctr">
              <a:lnSpc>
                <a:spcPts val="1000"/>
              </a:lnSpc>
              <a:defRPr/>
            </a:pPr>
            <a:r>
              <a:rPr lang="en-GB" sz="1400" b="1" dirty="0">
                <a:solidFill>
                  <a:schemeClr val="bg1"/>
                </a:solidFill>
              </a:rPr>
              <a:t>Improvement</a:t>
            </a:r>
          </a:p>
        </p:txBody>
      </p:sp>
    </p:spTree>
    <p:custDataLst>
      <p:tags r:id="rId1"/>
    </p:custDataLst>
    <p:extLst>
      <p:ext uri="{BB962C8B-B14F-4D97-AF65-F5344CB8AC3E}">
        <p14:creationId xmlns:p14="http://schemas.microsoft.com/office/powerpoint/2010/main" val="10413672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COA_SMARTSHAPE" val="N"/>
  <p:tag name="MMCOA_DISABLETABLEREFORMAT" val="N"/>
</p:tagLst>
</file>

<file path=ppt/tags/tag10.xml><?xml version="1.0" encoding="utf-8"?>
<p:tagLst xmlns:a="http://schemas.openxmlformats.org/drawingml/2006/main" xmlns:r="http://schemas.openxmlformats.org/officeDocument/2006/relationships" xmlns:p="http://schemas.openxmlformats.org/presentationml/2006/main">
  <p:tag name="MMCOA_SMARTSHAPE" val="N"/>
  <p:tag name="MMCOA_DISABLETABLEREFORMAT" val="N"/>
</p:tagLst>
</file>

<file path=ppt/tags/tag11.xml><?xml version="1.0" encoding="utf-8"?>
<p:tagLst xmlns:a="http://schemas.openxmlformats.org/drawingml/2006/main" xmlns:r="http://schemas.openxmlformats.org/officeDocument/2006/relationships" xmlns:p="http://schemas.openxmlformats.org/presentationml/2006/main">
  <p:tag name="MMCOA_SMARTSHAPE" val="N"/>
  <p:tag name="MMCOA_DISABLETABLEREFORMAT" val="N"/>
</p:tagLst>
</file>

<file path=ppt/tags/tag12.xml><?xml version="1.0" encoding="utf-8"?>
<p:tagLst xmlns:a="http://schemas.openxmlformats.org/drawingml/2006/main" xmlns:r="http://schemas.openxmlformats.org/officeDocument/2006/relationships" xmlns:p="http://schemas.openxmlformats.org/presentationml/2006/main">
  <p:tag name="MMCOA_SLIDESIZE" val="Size16x9"/>
</p:tagLst>
</file>

<file path=ppt/tags/tag13.xml><?xml version="1.0" encoding="utf-8"?>
<p:tagLst xmlns:a="http://schemas.openxmlformats.org/drawingml/2006/main" xmlns:r="http://schemas.openxmlformats.org/officeDocument/2006/relationships" xmlns:p="http://schemas.openxmlformats.org/presentationml/2006/main">
  <p:tag name="MMCOA_SLIDESIZE" val="Size16x9"/>
</p:tagLst>
</file>

<file path=ppt/tags/tag14.xml><?xml version="1.0" encoding="utf-8"?>
<p:tagLst xmlns:a="http://schemas.openxmlformats.org/drawingml/2006/main" xmlns:r="http://schemas.openxmlformats.org/officeDocument/2006/relationships" xmlns:p="http://schemas.openxmlformats.org/presentationml/2006/main">
  <p:tag name="MMCOA_SLIDESIZE" val="Size4x3"/>
</p:tagLst>
</file>

<file path=ppt/tags/tag15.xml><?xml version="1.0" encoding="utf-8"?>
<p:tagLst xmlns:a="http://schemas.openxmlformats.org/drawingml/2006/main" xmlns:r="http://schemas.openxmlformats.org/officeDocument/2006/relationships" xmlns:p="http://schemas.openxmlformats.org/presentationml/2006/main">
  <p:tag name="MMCOA_SLIDESIZE" val="Size4x3"/>
</p:tagLst>
</file>

<file path=ppt/tags/tag16.xml><?xml version="1.0" encoding="utf-8"?>
<p:tagLst xmlns:a="http://schemas.openxmlformats.org/drawingml/2006/main" xmlns:r="http://schemas.openxmlformats.org/officeDocument/2006/relationships" xmlns:p="http://schemas.openxmlformats.org/presentationml/2006/main">
  <p:tag name="MMCOA_SLIDESIZE" val="Size4x3"/>
</p:tagLst>
</file>

<file path=ppt/tags/tag17.xml><?xml version="1.0" encoding="utf-8"?>
<p:tagLst xmlns:a="http://schemas.openxmlformats.org/drawingml/2006/main" xmlns:r="http://schemas.openxmlformats.org/officeDocument/2006/relationships" xmlns:p="http://schemas.openxmlformats.org/presentationml/2006/main">
  <p:tag name="MMCOA_SLIDESIZE" val="Size16x9"/>
</p:tagLst>
</file>

<file path=ppt/tags/tag18.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 name="MMCOA_SLIDESIZE" val="Size4x3"/>
</p:tagLst>
</file>

<file path=ppt/tags/tag19.xml><?xml version="1.0" encoding="utf-8"?>
<p:tagLst xmlns:a="http://schemas.openxmlformats.org/drawingml/2006/main" xmlns:r="http://schemas.openxmlformats.org/officeDocument/2006/relationships" xmlns:p="http://schemas.openxmlformats.org/presentationml/2006/main">
  <p:tag name="MMCOA_SLIDESIZE" val="Size16x9"/>
</p:tagLst>
</file>

<file path=ppt/tags/tag2.xml><?xml version="1.0" encoding="utf-8"?>
<p:tagLst xmlns:a="http://schemas.openxmlformats.org/drawingml/2006/main" xmlns:r="http://schemas.openxmlformats.org/officeDocument/2006/relationships" xmlns:p="http://schemas.openxmlformats.org/presentationml/2006/main">
  <p:tag name="MMCOA_SMARTSHAPE" val="Y"/>
  <p:tag name="MMCOA_FONTSIZE_L" val="56.25"/>
  <p:tag name="MMCOA_FONTSIZE_M" val="28.8"/>
  <p:tag name="MMCOA_FONTSIZE_S" val="10.5"/>
  <p:tag name="MMCOA_POSITION_L" val="54;121.09;65.889;408.24"/>
  <p:tag name="MMCOA_POSITION_M" val="54;122.36;33.639;408.24"/>
  <p:tag name="MMCOA_POSITION_S" val="54;120.40;20.373;408.24"/>
  <p:tag name="MMCOA_POSITION_T" val=";;;"/>
  <p:tag name="MMCOA_HIDEONCOLOUR" val="N"/>
  <p:tag name="MMCOA_HIDEONWHITE" val="N"/>
  <p:tag name="MMCOA_HIDEONBALLROOM" val="N"/>
  <p:tag name="MMCOA_HIDEONCLASSIC" val="N"/>
  <p:tag name="MMCOA_HIDEONTEXT" val="N"/>
  <p:tag name="MMCOA_HIDEONECO" val="N"/>
  <p:tag name="MMCOA_DISABLETABLEREFORMAT" val="N"/>
</p:tagLst>
</file>

<file path=ppt/tags/tag20.xml><?xml version="1.0" encoding="utf-8"?>
<p:tagLst xmlns:a="http://schemas.openxmlformats.org/drawingml/2006/main" xmlns:r="http://schemas.openxmlformats.org/officeDocument/2006/relationships" xmlns:p="http://schemas.openxmlformats.org/presentationml/2006/main">
  <p:tag name="MMCOA_SLIDESIZE" val="Size16x9"/>
</p:tagLst>
</file>

<file path=ppt/tags/tag21.xml><?xml version="1.0" encoding="utf-8"?>
<p:tagLst xmlns:a="http://schemas.openxmlformats.org/drawingml/2006/main" xmlns:r="http://schemas.openxmlformats.org/officeDocument/2006/relationships" xmlns:p="http://schemas.openxmlformats.org/presentationml/2006/main">
  <p:tag name="MMCOA_SLIDESIZE" val="Size16x9"/>
</p:tagLst>
</file>

<file path=ppt/tags/tag3.xml><?xml version="1.0" encoding="utf-8"?>
<p:tagLst xmlns:a="http://schemas.openxmlformats.org/drawingml/2006/main" xmlns:r="http://schemas.openxmlformats.org/officeDocument/2006/relationships" xmlns:p="http://schemas.openxmlformats.org/presentationml/2006/main">
  <p:tag name="MMCOA_SMARTSHAPE" val="Y"/>
  <p:tag name="MMCOA_FONTSIZE_L" val="100"/>
  <p:tag name="MMCOA_FONTSIZE_M" val="96"/>
  <p:tag name="MMCOA_FONTSIZE_S" val="70"/>
  <p:tag name="MMCOA_POSITION_L" val="54;176.94;124.07;408.24"/>
  <p:tag name="MMCOA_POSITION_M" val="54;151.87;194.43;408.24"/>
  <p:tag name="MMCOA_POSITION_S" val="54;132.39;213.91;408.24"/>
  <p:tag name="MMCOA_POSITION_T" val=";;;"/>
  <p:tag name="MMCOA_HIDEONCOLOUR" val="N"/>
  <p:tag name="MMCOA_HIDEONWHITE" val="N"/>
  <p:tag name="MMCOA_HIDEONBALLROOM" val="N"/>
  <p:tag name="MMCOA_HIDEONCLASSIC" val="N"/>
  <p:tag name="MMCOA_HIDEONTEXT" val="N"/>
  <p:tag name="MMCOA_HIDEONECO" val="N"/>
  <p:tag name="MMCOA_DISABLETABLEREFORMAT" val="N"/>
</p:tagLst>
</file>

<file path=ppt/tags/tag4.xml><?xml version="1.0" encoding="utf-8"?>
<p:tagLst xmlns:a="http://schemas.openxmlformats.org/drawingml/2006/main" xmlns:r="http://schemas.openxmlformats.org/officeDocument/2006/relationships" xmlns:p="http://schemas.openxmlformats.org/presentationml/2006/main">
  <p:tag name="MMCOA_SMARTSHAPE" val="Y"/>
  <p:tag name="MMCOA_FONTSIZE_L" val="12"/>
  <p:tag name="MMCOA_FONTSIZE_M" val="12"/>
  <p:tag name="MMCOA_FONTSIZE_S" val="12"/>
  <p:tag name="MMCOA_POSITION_L" val="54;497.14;21.81;93.39"/>
  <p:tag name="MMCOA_POSITION_M" val="54;497.14;21.81;93.39"/>
  <p:tag name="MMCOA_POSITION_S" val="54;497.14;21.81;93.39"/>
  <p:tag name="MMCOA_POSITION_T" val=";;;"/>
  <p:tag name="MMCOA_HIDEONCOLOUR" val="N"/>
  <p:tag name="MMCOA_HIDEONWHITE" val="N"/>
  <p:tag name="MMCOA_HIDEONBALLROOM" val="N"/>
  <p:tag name="MMCOA_HIDEONCLASSIC" val="N"/>
  <p:tag name="MMCOA_HIDEONTEXT" val="N"/>
  <p:tag name="MMCOA_HIDEONECO" val="N"/>
  <p:tag name="MMCOA_DISABLETABLEREFORMAT" val="N"/>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QO8tdwzJQuOPKcmPt.BCiA"/>
</p:tagLst>
</file>

<file path=ppt/tags/tag7.xml><?xml version="1.0" encoding="utf-8"?>
<p:tagLst xmlns:a="http://schemas.openxmlformats.org/drawingml/2006/main" xmlns:r="http://schemas.openxmlformats.org/officeDocument/2006/relationships" xmlns:p="http://schemas.openxmlformats.org/presentationml/2006/main">
  <p:tag name="MMCOA_SMARTSHAPE" val="N"/>
  <p:tag name="MMCOA_DISABLETABLEREFORMAT" val="N"/>
</p:tagLst>
</file>

<file path=ppt/tags/tag8.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 name="MMCOA_SLIDESIZE" val="Size4x3"/>
</p:tagLst>
</file>

<file path=ppt/tags/tag9.xml><?xml version="1.0" encoding="utf-8"?>
<p:tagLst xmlns:a="http://schemas.openxmlformats.org/drawingml/2006/main" xmlns:r="http://schemas.openxmlformats.org/officeDocument/2006/relationships" xmlns:p="http://schemas.openxmlformats.org/presentationml/2006/main">
  <p:tag name="MMCOA_FONTSIZE_L" val="130"/>
  <p:tag name="MMCOA_FONTSIZE_M" val="115"/>
  <p:tag name="MMCOA_FONTSIZE_S" val="90"/>
  <p:tag name="MMCOA_POSITION_L" val="72;234.71;150.52;792"/>
  <p:tag name="MMCOA_POSITION_M" val="72;142.58;230.46;792"/>
  <p:tag name="MMCOA_POSITION_S" val="72;140.31;266.46;792"/>
  <p:tag name="MMCOA_POSITION_T" val=";;;"/>
  <p:tag name="MMCOA_HIDEONCOLOUR" val="N"/>
  <p:tag name="MMCOA_HIDEONWHITE" val="N"/>
  <p:tag name="MMCOA_HIDEONBALLROOM" val="N"/>
  <p:tag name="MMCOA_HIDEONCLASSIC" val="N"/>
  <p:tag name="MMCOA_HIDEONTEXT" val="N"/>
  <p:tag name="MMCOA_HIDEONECO" val="N"/>
  <p:tag name="MMCOA_SMARTSHAPE" val="N"/>
  <p:tag name="MMCOA_DISABLETABLEREFORMAT" val="N"/>
</p:tagLst>
</file>

<file path=ppt/theme/theme1.xml><?xml version="1.0" encoding="utf-8"?>
<a:theme xmlns:a="http://schemas.openxmlformats.org/drawingml/2006/main" name="WTB">
  <a:themeElements>
    <a:clrScheme name="Custom 1">
      <a:dk1>
        <a:srgbClr val="003865"/>
      </a:dk1>
      <a:lt1>
        <a:srgbClr val="FFFFFF"/>
      </a:lt1>
      <a:dk2>
        <a:srgbClr val="868D95"/>
      </a:dk2>
      <a:lt2>
        <a:srgbClr val="B9BFC7"/>
      </a:lt2>
      <a:accent1>
        <a:srgbClr val="009DE0"/>
      </a:accent1>
      <a:accent2>
        <a:srgbClr val="00AC41"/>
      </a:accent2>
      <a:accent3>
        <a:srgbClr val="8246AF"/>
      </a:accent3>
      <a:accent4>
        <a:srgbClr val="00968F"/>
      </a:accent4>
      <a:accent5>
        <a:srgbClr val="0077A0"/>
      </a:accent5>
      <a:accent6>
        <a:srgbClr val="EE3D8B"/>
      </a:accent6>
      <a:hlink>
        <a:srgbClr val="003865"/>
      </a:hlink>
      <a:folHlink>
        <a:srgbClr val="009DE0"/>
      </a:folHlink>
    </a:clrScheme>
    <a:fontScheme name="Mercer 2020 Brand">
      <a:majorFont>
        <a:latin typeface="Grifo S"/>
        <a:ea typeface=""/>
        <a:cs typeface=""/>
      </a:majorFont>
      <a:minorFont>
        <a:latin typeface="Mu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chor="t" anchorCtr="0">
        <a:noAutofit/>
      </a:bodyPr>
      <a:lstStyle>
        <a:defPPr>
          <a:defRPr dirty="0" err="1"/>
        </a:defPPr>
      </a:lstStyle>
    </a:txDef>
  </a:objectDefaults>
  <a:extraClrSchemeLst/>
  <a:extLst>
    <a:ext uri="{05A4C25C-085E-4340-85A3-A5531E510DB2}">
      <thm15:themeFamily xmlns:thm15="http://schemas.microsoft.com/office/thememl/2012/main" name="MER2020.Classic4x3.potx" id="{145A9A92-0883-4EBF-B50B-298EDF3415F4}" vid="{DA80353E-F444-4412-8CBE-E4466063A7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xml><?xml version="1.0" encoding="utf-8"?>
<p:properties xmlns:p="http://schemas.microsoft.com/office/2006/metadata/properties" xmlns:xsi="http://www.w3.org/2001/XMLSchema-instance" xmlns:pc="http://schemas.microsoft.com/office/infopath/2007/PartnerControls">
  <documentManagement>
    <Date xmlns="http://schemas.microsoft.com/sharepoint/v3/fields">2022-08-01T05:00:00+00:00</Date>
    <LongDescription xmlns="ff648c7f-05eb-4b93-8edd-e6b35635dcbd" xsi:nil="true"/>
    <Classification xmlns="4871c4bd-7286-4059-b2f5-b9df8be79cb0">Long Shelf Life</Classification>
    <Review_x0020_Date xmlns="4871c4bd-7286-4059-b2f5-b9df8be79cb0">2023-08-01T05:00:00+00:00</Review_x0020_Date>
    <b975efa05a074e069c3b422493dff12d xmlns="ff648c7f-05eb-4b93-8edd-e6b35635dcbd">
      <Terms xmlns="http://schemas.microsoft.com/office/infopath/2007/PartnerControls"/>
    </b975efa05a074e069c3b422493dff12d>
    <LikesCount xmlns="4871c4bd-7286-4059-b2f5-b9df8be79cb0" xsi:nil="true"/>
    <ee4955ea5f46493ea090289eeb898885 xmlns="ff648c7f-05eb-4b93-8edd-e6b35635dcbd">
      <Terms xmlns="http://schemas.microsoft.com/office/infopath/2007/PartnerControls"/>
    </ee4955ea5f46493ea090289eeb898885>
    <ib8dc5bb498b46b6a6e1be866c5d9a77 xmlns="ff648c7f-05eb-4b93-8edd-e6b35635dcbd">
      <Terms xmlns="http://schemas.microsoft.com/office/infopath/2007/PartnerControls">
        <TermInfo xmlns="http://schemas.microsoft.com/office/infopath/2007/PartnerControls">
          <TermName xmlns="http://schemas.microsoft.com/office/infopath/2007/PartnerControls">Requires Customization</TermName>
          <TermId xmlns="http://schemas.microsoft.com/office/infopath/2007/PartnerControls">0c695f67-57ae-4e51-a805-8b958f863489</TermId>
        </TermInfo>
      </Terms>
    </ib8dc5bb498b46b6a6e1be866c5d9a77>
    <n61b48d88ea947c4a11d167c918a90c7 xmlns="ff648c7f-05eb-4b93-8edd-e6b35635dcbd">
      <Terms xmlns="http://schemas.microsoft.com/office/infopath/2007/PartnerControls"/>
    </n61b48d88ea947c4a11d167c918a90c7>
    <TaxCatchAll xmlns="ff648c7f-05eb-4b93-8edd-e6b35635dcbd">
      <Value>1458</Value>
      <Value>131</Value>
      <Value>9</Value>
      <Value>126</Value>
      <Value>23</Value>
      <Value>3267</Value>
      <Value>36</Value>
      <Value>1</Value>
      <Value>85</Value>
    </TaxCatchAll>
    <i89941779df944b7933201f69616fe79 xmlns="ff648c7f-05eb-4b93-8edd-e6b35635dcbd">
      <Terms xmlns="http://schemas.microsoft.com/office/infopath/2007/PartnerControls"/>
    </i89941779df944b7933201f69616fe79>
    <ShortDescription xmlns="ff648c7f-05eb-4b93-8edd-e6b35635dcbd">Contains internal &amp; client facing slides on APC strategy, considerations &amp; vendor landscape. </ShortDescription>
    <m37c88395a1e44c7be99d6343ff0ca58 xmlns="ff648c7f-05eb-4b93-8edd-e6b35635dcbd">
      <Terms xmlns="http://schemas.microsoft.com/office/infopath/2007/PartnerControls">
        <TermInfo xmlns="http://schemas.microsoft.com/office/infopath/2007/PartnerControls">
          <TermName xmlns="http://schemas.microsoft.com/office/infopath/2007/PartnerControls">United States + Canada</TermName>
          <TermId xmlns="http://schemas.microsoft.com/office/infopath/2007/PartnerControls">def7352e-e548-4395-9e5a-3de64e9cf76c</TermId>
        </TermInfo>
      </Terms>
    </m37c88395a1e44c7be99d6343ff0ca58>
    <dbc8eef1572c492aab39442db0d7d53d xmlns="ff648c7f-05eb-4b93-8edd-e6b35635dcbd">
      <Terms xmlns="http://schemas.microsoft.com/office/infopath/2007/PartnerControls"/>
    </dbc8eef1572c492aab39442db0d7d53d>
    <KeyContent xmlns="ff648c7f-05eb-4b93-8edd-e6b35635dcbd">false</KeyContent>
    <b3d886580aed4f8f9310c57d6c0f6252 xmlns="ff648c7f-05eb-4b93-8edd-e6b35635dcbd">
      <Terms xmlns="http://schemas.microsoft.com/office/infopath/2007/PartnerControls">
        <TermInfo xmlns="http://schemas.microsoft.com/office/infopath/2007/PartnerControls">
          <TermName xmlns="http://schemas.microsoft.com/office/infopath/2007/PartnerControls">Market-Sell</TermName>
          <TermId xmlns="http://schemas.microsoft.com/office/infopath/2007/PartnerControls">6348fc73-c85b-4d74-b6b2-5af7220acadb</TermId>
        </TermInfo>
      </Terms>
    </b3d886580aed4f8f9310c57d6c0f6252>
    <l7a6cebbe25145b0815d49b4cefd2c02 xmlns="ff648c7f-05eb-4b93-8edd-e6b35635dcbd" xsi:nil="true"/>
    <Sort_x0020_Order xmlns="4871c4bd-7286-4059-b2f5-b9df8be79cb0" xsi:nil="true"/>
    <g1fab0d8bb6f4e74be7226ce48dcca93 xmlns="ff648c7f-05eb-4b93-8edd-e6b35635dcbd">
      <Terms xmlns="http://schemas.microsoft.com/office/infopath/2007/PartnerControls"/>
    </g1fab0d8bb6f4e74be7226ce48dcca93>
    <Contact xmlns="ff648c7f-05eb-4b93-8edd-e6b35635dcbd">
      <UserInfo>
        <DisplayName>Vetter, Lauren</DisplayName>
        <AccountId>615</AccountId>
        <AccountType/>
      </UserInfo>
    </Contact>
    <Content_x0020_Owner xmlns="4871c4bd-7286-4059-b2f5-b9df8be79cb0">
      <UserInfo>
        <DisplayName>Vetter, Lauren</DisplayName>
        <AccountId>615</AccountId>
        <AccountType/>
      </UserInfo>
    </Content_x0020_Owner>
    <h755275ce3fa494097da4c3fd648a298 xmlns="ff648c7f-05eb-4b93-8edd-e6b35635dcbd">
      <Terms xmlns="http://schemas.microsoft.com/office/infopath/2007/PartnerControls">
        <TermInfo xmlns="http://schemas.microsoft.com/office/infopath/2007/PartnerControls">
          <TermName xmlns="http://schemas.microsoft.com/office/infopath/2007/PartnerControls">Consulting guide</TermName>
          <TermId xmlns="http://schemas.microsoft.com/office/infopath/2007/PartnerControls">fca64ea0-3d3d-48c9-bde8-f78173d8ac1e</TermId>
        </TermInfo>
      </Terms>
    </h755275ce3fa494097da4c3fd648a298>
    <_dlc_DocId xmlns="ff648c7f-05eb-4b93-8edd-e6b35635dcbd">HVCONTENT-1905752509-15520</_dlc_DocId>
    <_dlc_DocIdUrl xmlns="ff648c7f-05eb-4b93-8edd-e6b35635dcbd">
      <Url>https://mmcglobal.sharepoint.com/sites/mercer-content/_layouts/15/DocIdRedir.aspx?ID=HVCONTENT-1905752509-15520</Url>
      <Description>HVCONTENT-1905752509-15520</Description>
    </_dlc_DocIdUrl>
    <SiteDestinations_TextValues xmlns="4871c4bd-7286-4059-b2f5-b9df8be79cb0">High Value Care : Advanced Primary Care</SiteDestinations_TextValues>
    <o937f0c8cb7a42438c50e180960d7e47 xmlns="ff648c7f-05eb-4b93-8edd-e6b35635dcbd">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189e86b3-a428-45dc-83a5-574cbfdd9844</TermId>
        </TermInfo>
      </Terms>
    </o937f0c8cb7a42438c50e180960d7e47>
    <DocID_TextValues xmlns="4871c4bd-7286-4059-b2f5-b9df8be79cb0">HVCONTENT-1905752509-15520</DocID_TextValues>
    <a12e9b8420dc4e12b63a0216d3951108 xmlns="ff648c7f-05eb-4b93-8edd-e6b35635dcbd">
      <Terms xmlns="http://schemas.microsoft.com/office/infopath/2007/PartnerControls">
        <TermInfo xmlns="http://schemas.microsoft.com/office/infopath/2007/PartnerControls">
          <TermName xmlns="http://schemas.microsoft.com/office/infopath/2007/PartnerControls">Health</TermName>
          <TermId xmlns="http://schemas.microsoft.com/office/infopath/2007/PartnerControls">572e0525-91e1-4c09-b651-4f99d6ec5537</TermId>
        </TermInfo>
      </Terms>
    </a12e9b8420dc4e12b63a0216d3951108>
    <AverageRating xmlns="4871c4bd-7286-4059-b2f5-b9df8be79cb0" xsi:nil="true"/>
    <a40a2d0a2a3a45068ae2c682226d714f xmlns="ff648c7f-05eb-4b93-8edd-e6b35635dcbd">
      <Terms xmlns="http://schemas.microsoft.com/office/infopath/2007/PartnerControls">
        <TermInfo xmlns="http://schemas.microsoft.com/office/infopath/2007/PartnerControls">
          <TermName xmlns="http://schemas.microsoft.com/office/infopath/2007/PartnerControls">High Value Care</TermName>
          <TermId xmlns="http://schemas.microsoft.com/office/infopath/2007/PartnerControls">e69c9de1-4bdd-422c-b443-7bf1d4454bf1</TermId>
        </TermInfo>
      </Terms>
    </a40a2d0a2a3a45068ae2c682226d714f>
    <lcf76f155ced4ddcb4097134ff3c332f xmlns="4871c4bd-7286-4059-b2f5-b9df8be79cb0">
      <Terms xmlns="http://schemas.microsoft.com/office/infopath/2007/PartnerControls"/>
    </lcf76f155ced4ddcb4097134ff3c332f>
    <LegacyPath xmlns="ff648c7f-05eb-4b93-8edd-e6b35635dcbd" xsi:nil="true"/>
    <de74e000013b48f5b1e40760a0f32f68 xmlns="ff648c7f-05eb-4b93-8edd-e6b35635dcbd">
      <Terms xmlns="http://schemas.microsoft.com/office/infopath/2007/PartnerControls">
        <TermInfo xmlns="http://schemas.microsoft.com/office/infopath/2007/PartnerControls">
          <TermName xmlns="http://schemas.microsoft.com/office/infopath/2007/PartnerControls">United States</TermName>
          <TermId xmlns="http://schemas.microsoft.com/office/infopath/2007/PartnerControls">6773fef0-ebc3-4c8b-ae93-0dbede5216b0</TermId>
        </TermInfo>
      </Terms>
    </de74e000013b48f5b1e40760a0f32f68>
    <RatingCount xmlns="4871c4bd-7286-4059-b2f5-b9df8be79cb0" xsi:nil="true"/>
    <LegacyID xmlns="ff648c7f-05eb-4b93-8edd-e6b35635dcbd" xsi:nil="true"/>
    <StandardDestinations_TextValues xmlns="4871c4bd-7286-4059-b2f5-b9df8be79cb0" xsi:nil="true"/>
    <ac280ad6915046f1a084e58ae87ee683 xmlns="ff648c7f-05eb-4b93-8edd-e6b35635dcbd">
      <Terms xmlns="http://schemas.microsoft.com/office/infopath/2007/PartnerControls"/>
    </ac280ad6915046f1a084e58ae87ee683>
    <IconOverlay xmlns="http://schemas.microsoft.com/sharepoint/v4" xsi:nil="true"/>
    <dd4f41dae1da4ff5967fa2665fc741bd xmlns="ff648c7f-05eb-4b93-8edd-e6b35635dcbd">
      <Terms xmlns="http://schemas.microsoft.com/office/infopath/2007/PartnerControls"/>
    </dd4f41dae1da4ff5967fa2665fc741bd>
    <lcf4eb2acae74a57aafc989df6b87f6f xmlns="ff648c7f-05eb-4b93-8edd-e6b35635dcbd">
      <Terms xmlns="http://schemas.microsoft.com/office/infopath/2007/PartnerControls"/>
    </lcf4eb2acae74a57aafc989df6b87f6f>
    <j3c64604afbf4783821033ab11a5bfaf xmlns="ff648c7f-05eb-4b93-8edd-e6b35635dcbd">
      <Terms xmlns="http://schemas.microsoft.com/office/infopath/2007/PartnerControls"/>
    </j3c64604afbf4783821033ab11a5bfaf>
    <g76e2dd97ab6435aa8ea27dfec1cb89b xmlns="ff648c7f-05eb-4b93-8edd-e6b35635dcbd">
      <Terms xmlns="http://schemas.microsoft.com/office/infopath/2007/PartnerControls"/>
    </g76e2dd97ab6435aa8ea27dfec1cb89b>
    <ae86a86f858e4b38be5c5268637620ac xmlns="ff648c7f-05eb-4b93-8edd-e6b35635dcbd">
      <Terms xmlns="http://schemas.microsoft.com/office/infopath/2007/PartnerControls"/>
    </ae86a86f858e4b38be5c5268637620ac>
    <h2dab6ee06f8412ebb92bd088b804684 xmlns="ff648c7f-05eb-4b93-8edd-e6b35635dcbd">
      <Terms xmlns="http://schemas.microsoft.com/office/infopath/2007/PartnerControls"/>
    </h2dab6ee06f8412ebb92bd088b804684>
  </documentManagement>
</p:properties>
</file>

<file path=customXml/item3.xml><?xml version="1.0" encoding="utf-8"?>
<?mso-contentType ?>
<FormTemplates xmlns="http://schemas.microsoft.com/sharepoint/v3/contenttype/form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EHB US Document" ma:contentTypeID="0x010100C2D758BDBF4C6742ADEB87A5475C70E603007994669FFFC13E43BA2D55E73C1F134C" ma:contentTypeVersion="118" ma:contentTypeDescription="" ma:contentTypeScope="" ma:versionID="64ba9f96eb763a0194f002edc4ebf374">
  <xsd:schema xmlns:xsd="http://www.w3.org/2001/XMLSchema" xmlns:xs="http://www.w3.org/2001/XMLSchema" xmlns:p="http://schemas.microsoft.com/office/2006/metadata/properties" xmlns:ns2="http://schemas.microsoft.com/sharepoint/v3/fields" xmlns:ns3="ff648c7f-05eb-4b93-8edd-e6b35635dcbd" xmlns:ns4="4871c4bd-7286-4059-b2f5-b9df8be79cb0" xmlns:ns5="http://schemas.microsoft.com/sharepoint/v4" targetNamespace="http://schemas.microsoft.com/office/2006/metadata/properties" ma:root="true" ma:fieldsID="5c56b1f8540afc516eaa236cb619dcaf" ns2:_="" ns3:_="" ns4:_="" ns5:_="">
    <xsd:import namespace="http://schemas.microsoft.com/sharepoint/v3/fields"/>
    <xsd:import namespace="ff648c7f-05eb-4b93-8edd-e6b35635dcbd"/>
    <xsd:import namespace="4871c4bd-7286-4059-b2f5-b9df8be79cb0"/>
    <xsd:import namespace="http://schemas.microsoft.com/sharepoint/v4"/>
    <xsd:element name="properties">
      <xsd:complexType>
        <xsd:sequence>
          <xsd:element name="documentManagement">
            <xsd:complexType>
              <xsd:all>
                <xsd:element ref="ns2:Date" minOccurs="0"/>
                <xsd:element ref="ns3:Contact" minOccurs="0"/>
                <xsd:element ref="ns3:ShortDescription" minOccurs="0"/>
                <xsd:element ref="ns3:LongDescription" minOccurs="0"/>
                <xsd:element ref="ns3:KeyContent" minOccurs="0"/>
                <xsd:element ref="ns3:TaxCatchAll" minOccurs="0"/>
                <xsd:element ref="ns4:AverageRating" minOccurs="0"/>
                <xsd:element ref="ns4:RatingCount" minOccurs="0"/>
                <xsd:element ref="ns4:Sort_x0020_Order" minOccurs="0"/>
                <xsd:element ref="ns4:LikesCount" minOccurs="0"/>
                <xsd:element ref="ns4:Content_x0020_Owner"/>
                <xsd:element ref="ns4:Classification"/>
                <xsd:element ref="ns4:Review_x0020_Date"/>
                <xsd:element ref="ns3:LegacyID" minOccurs="0"/>
                <xsd:element ref="ns3:LegacyPath" minOccurs="0"/>
                <xsd:element ref="ns3:l7a6cebbe25145b0815d49b4cefd2c02" minOccurs="0"/>
                <xsd:element ref="ns4:SiteDestinations_TextValues" minOccurs="0"/>
                <xsd:element ref="ns4:StandardDestinations_TextValues" minOccurs="0"/>
                <xsd:element ref="ns4:DocID_TextValues" minOccurs="0"/>
                <xsd:element ref="ns3:TaxCatchAllLabel" minOccurs="0"/>
                <xsd:element ref="ns3:ee4955ea5f46493ea090289eeb898885" minOccurs="0"/>
                <xsd:element ref="ns3:h755275ce3fa494097da4c3fd648a298" minOccurs="0"/>
                <xsd:element ref="ns3:ib8dc5bb498b46b6a6e1be866c5d9a77" minOccurs="0"/>
                <xsd:element ref="ns3:n61b48d88ea947c4a11d167c918a90c7" minOccurs="0"/>
                <xsd:element ref="ns3:g1fab0d8bb6f4e74be7226ce48dcca93" minOccurs="0"/>
                <xsd:element ref="ns3:m37c88395a1e44c7be99d6343ff0ca58" minOccurs="0"/>
                <xsd:element ref="ns3:dbc8eef1572c492aab39442db0d7d53d" minOccurs="0"/>
                <xsd:element ref="ns3:b3d886580aed4f8f9310c57d6c0f6252" minOccurs="0"/>
                <xsd:element ref="ns3:b975efa05a074e069c3b422493dff12d" minOccurs="0"/>
                <xsd:element ref="ns3:i89941779df944b7933201f69616fe79" minOccurs="0"/>
                <xsd:element ref="ns3:_dlc_DocId" minOccurs="0"/>
                <xsd:element ref="ns3:_dlc_DocIdUrl" minOccurs="0"/>
                <xsd:element ref="ns3:_dlc_DocIdPersistId" minOccurs="0"/>
                <xsd:element ref="ns3:a12e9b8420dc4e12b63a0216d3951108" minOccurs="0"/>
                <xsd:element ref="ns3:ac280ad6915046f1a084e58ae87ee683" minOccurs="0"/>
                <xsd:element ref="ns3:o937f0c8cb7a42438c50e180960d7e47" minOccurs="0"/>
                <xsd:element ref="ns3:de74e000013b48f5b1e40760a0f32f68" minOccurs="0"/>
                <xsd:element ref="ns3:a40a2d0a2a3a45068ae2c682226d714f" minOccurs="0"/>
                <xsd:element ref="ns4:MediaServiceMetadata" minOccurs="0"/>
                <xsd:element ref="ns4:MediaServiceFastMetadata" minOccurs="0"/>
                <xsd:element ref="ns4:lcf76f155ced4ddcb4097134ff3c332f" minOccurs="0"/>
                <xsd:element ref="ns4:MediaServiceGenerationTime" minOccurs="0"/>
                <xsd:element ref="ns4:MediaServiceEventHashCode" minOccurs="0"/>
                <xsd:element ref="ns4:MediaServiceOCR" minOccurs="0"/>
                <xsd:element ref="ns4:MediaServiceDateTaken" minOccurs="0"/>
                <xsd:element ref="ns5:IconOverlay" minOccurs="0"/>
                <xsd:element ref="ns3:SharedWithUsers" minOccurs="0"/>
                <xsd:element ref="ns3:SharedWithDetails" minOccurs="0"/>
                <xsd:element ref="ns3:dd4f41dae1da4ff5967fa2665fc741bd" minOccurs="0"/>
                <xsd:element ref="ns3:g76e2dd97ab6435aa8ea27dfec1cb89b" minOccurs="0"/>
                <xsd:element ref="ns3:lcf4eb2acae74a57aafc989df6b87f6f" minOccurs="0"/>
                <xsd:element ref="ns3:j3c64604afbf4783821033ab11a5bfaf" minOccurs="0"/>
                <xsd:element ref="ns4:MediaServiceObjectDetectorVersions" minOccurs="0"/>
                <xsd:element ref="ns3:ae86a86f858e4b38be5c5268637620ac" minOccurs="0"/>
                <xsd:element ref="ns3:h2dab6ee06f8412ebb92bd088b80468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Date" ma:index="2" nillable="true" ma:displayName="Date" ma:format="DateOnly" ma:internalName="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f648c7f-05eb-4b93-8edd-e6b35635dcbd" elementFormDefault="qualified">
    <xsd:import namespace="http://schemas.microsoft.com/office/2006/documentManagement/types"/>
    <xsd:import namespace="http://schemas.microsoft.com/office/infopath/2007/PartnerControls"/>
    <xsd:element name="Contact" ma:index="3" nillable="true" ma:displayName="Contact" ma:list="UserInfo" ma:SearchPeopleOnly="false" ma:SharePointGroup="0" ma:internalName="Contact" ma:readOnly="false" ma:showField="NameWithPictureAndDetails">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ortDescription" ma:index="5" nillable="true" ma:displayName="Short Description" ma:internalName="ShortDescription" ma:readOnly="false">
      <xsd:simpleType>
        <xsd:restriction base="dms:Note">
          <xsd:maxLength value="255"/>
        </xsd:restriction>
      </xsd:simpleType>
    </xsd:element>
    <xsd:element name="LongDescription" ma:index="6" nillable="true" ma:displayName="Long Description" ma:internalName="LongDescription" ma:readOnly="false">
      <xsd:simpleType>
        <xsd:restriction base="dms:Note">
          <xsd:maxLength value="255"/>
        </xsd:restriction>
      </xsd:simpleType>
    </xsd:element>
    <xsd:element name="KeyContent" ma:index="14" nillable="true" ma:displayName="KeyContent" ma:default="0" ma:internalName="KeyContent" ma:readOnly="false">
      <xsd:simpleType>
        <xsd:restriction base="dms:Boolean"/>
      </xsd:simpleType>
    </xsd:element>
    <xsd:element name="TaxCatchAll" ma:index="22" nillable="true" ma:displayName="Taxonomy Catch All Column" ma:hidden="true" ma:list="{9c302d9f-c80a-4f1a-9b90-7a19dc14485f}" ma:internalName="TaxCatchAll" ma:readOnly="false" ma:showField="CatchAllData" ma:web="ff648c7f-05eb-4b93-8edd-e6b35635dcbd">
      <xsd:complexType>
        <xsd:complexContent>
          <xsd:extension base="dms:MultiChoiceLookup">
            <xsd:sequence>
              <xsd:element name="Value" type="dms:Lookup" maxOccurs="unbounded" minOccurs="0" nillable="true"/>
            </xsd:sequence>
          </xsd:extension>
        </xsd:complexContent>
      </xsd:complexType>
    </xsd:element>
    <xsd:element name="LegacyID" ma:index="37" nillable="true" ma:displayName="Legacy ID" ma:internalName="LegacyID" ma:readOnly="false">
      <xsd:simpleType>
        <xsd:restriction base="dms:Text"/>
      </xsd:simpleType>
    </xsd:element>
    <xsd:element name="LegacyPath" ma:index="38" nillable="true" ma:displayName="Legacy Path" ma:internalName="LegacyPath" ma:readOnly="false">
      <xsd:simpleType>
        <xsd:restriction base="dms:Text"/>
      </xsd:simpleType>
    </xsd:element>
    <xsd:element name="l7a6cebbe25145b0815d49b4cefd2c02" ma:index="39" nillable="true" ma:displayName="Standard Destinations_0" ma:hidden="true" ma:internalName="l7a6cebbe25145b0815d49b4cefd2c02" ma:readOnly="false">
      <xsd:simpleType>
        <xsd:restriction base="dms:Note"/>
      </xsd:simpleType>
    </xsd:element>
    <xsd:element name="TaxCatchAllLabel" ma:index="43" nillable="true" ma:displayName="Taxonomy Catch All Column1" ma:hidden="true" ma:list="{9c302d9f-c80a-4f1a-9b90-7a19dc14485f}" ma:internalName="TaxCatchAllLabel" ma:readOnly="true" ma:showField="CatchAllDataLabel" ma:web="ff648c7f-05eb-4b93-8edd-e6b35635dcbd">
      <xsd:complexType>
        <xsd:complexContent>
          <xsd:extension base="dms:MultiChoiceLookup">
            <xsd:sequence>
              <xsd:element name="Value" type="dms:Lookup" maxOccurs="unbounded" minOccurs="0" nillable="true"/>
            </xsd:sequence>
          </xsd:extension>
        </xsd:complexContent>
      </xsd:complexType>
    </xsd:element>
    <xsd:element name="ee4955ea5f46493ea090289eeb898885" ma:index="44" nillable="true" ma:taxonomy="true" ma:internalName="ee4955ea5f46493ea090289eeb898885" ma:taxonomyFieldName="SiteDestinations" ma:displayName="Site Destinations" ma:readOnly="false" ma:default="" ma:fieldId="{ee4955ea-5f46-493e-a090-289eeb898885}" ma:taxonomyMulti="true" ma:sspId="32788c53-7e05-4f3c-88a0-b3a683d79628" ma:termSetId="eead67af-1f15-4068-bc0b-95390c1224cc" ma:anchorId="00000000-0000-0000-0000-000000000000" ma:open="false" ma:isKeyword="false">
      <xsd:complexType>
        <xsd:sequence>
          <xsd:element ref="pc:Terms" minOccurs="0" maxOccurs="1"/>
        </xsd:sequence>
      </xsd:complexType>
    </xsd:element>
    <xsd:element name="h755275ce3fa494097da4c3fd648a298" ma:index="45" ma:taxonomy="true" ma:internalName="h755275ce3fa494097da4c3fd648a298" ma:taxonomyFieldName="AssetType" ma:displayName="Asset Type" ma:indexed="true" ma:readOnly="false" ma:default="" ma:fieldId="{1755275c-e3fa-4940-97da-4c3fd648a298}" ma:sspId="32788c53-7e05-4f3c-88a0-b3a683d79628" ma:termSetId="153fa96f-a14a-40c5-b066-55ffd080bfbc" ma:anchorId="00000000-0000-0000-0000-000000000000" ma:open="false" ma:isKeyword="false">
      <xsd:complexType>
        <xsd:sequence>
          <xsd:element ref="pc:Terms" minOccurs="0" maxOccurs="1"/>
        </xsd:sequence>
      </xsd:complexType>
    </xsd:element>
    <xsd:element name="ib8dc5bb498b46b6a6e1be866c5d9a77" ma:index="46" ma:taxonomy="true" ma:internalName="ib8dc5bb498b46b6a6e1be866c5d9a77" ma:taxonomyFieldName="Disclaimer" ma:displayName="Disclaimer" ma:readOnly="false" ma:default="" ma:fieldId="{2b8dc5bb-498b-46b6-a6e1-be866c5d9a77}" ma:sspId="32788c53-7e05-4f3c-88a0-b3a683d79628" ma:termSetId="46b43fd5-1d0c-46db-bd09-29406ba0f582" ma:anchorId="00000000-0000-0000-0000-000000000000" ma:open="false" ma:isKeyword="false">
      <xsd:complexType>
        <xsd:sequence>
          <xsd:element ref="pc:Terms" minOccurs="0" maxOccurs="1"/>
        </xsd:sequence>
      </xsd:complexType>
    </xsd:element>
    <xsd:element name="n61b48d88ea947c4a11d167c918a90c7" ma:index="47" nillable="true" ma:taxonomy="true" ma:internalName="n61b48d88ea947c4a11d167c918a90c7" ma:taxonomyFieldName="Client_x0020_Needs" ma:displayName="Client Needs" ma:readOnly="false" ma:default="" ma:fieldId="{761b48d8-8ea9-47c4-a11d-167c918a90c7}" ma:taxonomyMulti="true" ma:sspId="32788c53-7e05-4f3c-88a0-b3a683d79628" ma:termSetId="948f186b-ba3d-49b1-8650-f81df50aee39" ma:anchorId="00000000-0000-0000-0000-000000000000" ma:open="false" ma:isKeyword="false">
      <xsd:complexType>
        <xsd:sequence>
          <xsd:element ref="pc:Terms" minOccurs="0" maxOccurs="1"/>
        </xsd:sequence>
      </xsd:complexType>
    </xsd:element>
    <xsd:element name="g1fab0d8bb6f4e74be7226ce48dcca93" ma:index="48" nillable="true" ma:taxonomy="true" ma:internalName="g1fab0d8bb6f4e74be7226ce48dcca93" ma:taxonomyFieldName="Subjects" ma:displayName="Keywords" ma:readOnly="false" ma:default="" ma:fieldId="{01fab0d8-bb6f-4e74-be72-26ce48dcca93}" ma:taxonomyMulti="true" ma:sspId="32788c53-7e05-4f3c-88a0-b3a683d79628" ma:termSetId="a1205fc0-bb52-46e5-b550-219eefb6727d" ma:anchorId="00000000-0000-0000-0000-000000000000" ma:open="false" ma:isKeyword="false">
      <xsd:complexType>
        <xsd:sequence>
          <xsd:element ref="pc:Terms" minOccurs="0" maxOccurs="1"/>
        </xsd:sequence>
      </xsd:complexType>
    </xsd:element>
    <xsd:element name="m37c88395a1e44c7be99d6343ff0ca58" ma:index="49" nillable="true" ma:taxonomy="true" ma:internalName="m37c88395a1e44c7be99d6343ff0ca58" ma:taxonomyFieldName="Region" ma:displayName="Region" ma:readOnly="false" ma:default="" ma:fieldId="{637c8839-5a1e-44c7-be99-d6343ff0ca58}" ma:taxonomyMulti="true" ma:sspId="32788c53-7e05-4f3c-88a0-b3a683d79628" ma:termSetId="ebd2a289-a2ec-4342-aec8-66f53b9c2054" ma:anchorId="00000000-0000-0000-0000-000000000000" ma:open="false" ma:isKeyword="false">
      <xsd:complexType>
        <xsd:sequence>
          <xsd:element ref="pc:Terms" minOccurs="0" maxOccurs="1"/>
        </xsd:sequence>
      </xsd:complexType>
    </xsd:element>
    <xsd:element name="dbc8eef1572c492aab39442db0d7d53d" ma:index="50" nillable="true" ma:taxonomy="true" ma:internalName="dbc8eef1572c492aab39442db0d7d53d" ma:taxonomyFieldName="Topics" ma:displayName="Topics" ma:readOnly="false" ma:default="" ma:fieldId="{dbc8eef1-572c-492a-ab39-442db0d7d53d}" ma:taxonomyMulti="true" ma:sspId="32788c53-7e05-4f3c-88a0-b3a683d79628" ma:termSetId="38ea5c87-f3e9-4a78-ae27-28c0c8e1cb32" ma:anchorId="00000000-0000-0000-0000-000000000000" ma:open="false" ma:isKeyword="false">
      <xsd:complexType>
        <xsd:sequence>
          <xsd:element ref="pc:Terms" minOccurs="0" maxOccurs="1"/>
        </xsd:sequence>
      </xsd:complexType>
    </xsd:element>
    <xsd:element name="b3d886580aed4f8f9310c57d6c0f6252" ma:index="51" ma:taxonomy="true" ma:internalName="b3d886580aed4f8f9310c57d6c0f6252" ma:taxonomyFieldName="Activity" ma:displayName="Activity" ma:readOnly="false" ma:default="" ma:fieldId="{b3d88658-0aed-4f8f-9310-c57d6c0f6252}" ma:sspId="32788c53-7e05-4f3c-88a0-b3a683d79628" ma:termSetId="51f4ac8f-bcc0-4a8e-99da-ab2028d6ee02" ma:anchorId="00000000-0000-0000-0000-000000000000" ma:open="false" ma:isKeyword="false">
      <xsd:complexType>
        <xsd:sequence>
          <xsd:element ref="pc:Terms" minOccurs="0" maxOccurs="1"/>
        </xsd:sequence>
      </xsd:complexType>
    </xsd:element>
    <xsd:element name="b975efa05a074e069c3b422493dff12d" ma:index="52" nillable="true" ma:taxonomy="true" ma:internalName="b975efa05a074e069c3b422493dff12d" ma:taxonomyFieldName="Megatrends" ma:displayName="Megatrends" ma:readOnly="false" ma:default="" ma:fieldId="{b975efa0-5a07-4e06-9c3b-422493dff12d}" ma:taxonomyMulti="true" ma:sspId="32788c53-7e05-4f3c-88a0-b3a683d79628" ma:termSetId="b1214863-8bbb-4acb-9e25-c97928e10386" ma:anchorId="00000000-0000-0000-0000-000000000000" ma:open="false" ma:isKeyword="false">
      <xsd:complexType>
        <xsd:sequence>
          <xsd:element ref="pc:Terms" minOccurs="0" maxOccurs="1"/>
        </xsd:sequence>
      </xsd:complexType>
    </xsd:element>
    <xsd:element name="i89941779df944b7933201f69616fe79" ma:index="53" nillable="true" ma:taxonomy="true" ma:internalName="i89941779df944b7933201f69616fe79" ma:taxonomyFieldName="Industries" ma:displayName="Industries" ma:readOnly="false" ma:default="" ma:fieldId="{28994177-9df9-44b7-9332-01f69616fe79}" ma:taxonomyMulti="true" ma:sspId="32788c53-7e05-4f3c-88a0-b3a683d79628" ma:termSetId="b70c042a-38aa-4660-94d0-6acb94bf8c69" ma:anchorId="00000000-0000-0000-0000-000000000000" ma:open="false" ma:isKeyword="false">
      <xsd:complexType>
        <xsd:sequence>
          <xsd:element ref="pc:Terms" minOccurs="0" maxOccurs="1"/>
        </xsd:sequence>
      </xsd:complexType>
    </xsd:element>
    <xsd:element name="_dlc_DocId" ma:index="54" nillable="true" ma:displayName="Document ID Value" ma:description="The value of the document ID assigned to this item." ma:indexed="true" ma:internalName="_dlc_DocId" ma:readOnly="true">
      <xsd:simpleType>
        <xsd:restriction base="dms:Text"/>
      </xsd:simpleType>
    </xsd:element>
    <xsd:element name="_dlc_DocIdUrl" ma:index="5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56" nillable="true" ma:displayName="Persist ID" ma:description="Keep ID on add." ma:hidden="true" ma:internalName="_dlc_DocIdPersistId" ma:readOnly="true">
      <xsd:simpleType>
        <xsd:restriction base="dms:Boolean"/>
      </xsd:simpleType>
    </xsd:element>
    <xsd:element name="a12e9b8420dc4e12b63a0216d3951108" ma:index="57" nillable="true" ma:taxonomy="true" ma:internalName="a12e9b8420dc4e12b63a0216d3951108" ma:taxonomyFieldName="Businesses" ma:displayName="Mercer Practices" ma:default="" ma:fieldId="{a12e9b84-20dc-4e12-b63a-0216d3951108}" ma:taxonomyMulti="true" ma:sspId="32788c53-7e05-4f3c-88a0-b3a683d79628" ma:termSetId="3c93e041-5c93-4b59-b208-b88bd2c41187" ma:anchorId="00000000-0000-0000-0000-000000000000" ma:open="false" ma:isKeyword="false">
      <xsd:complexType>
        <xsd:sequence>
          <xsd:element ref="pc:Terms" minOccurs="0" maxOccurs="1"/>
        </xsd:sequence>
      </xsd:complexType>
    </xsd:element>
    <xsd:element name="ac280ad6915046f1a084e58ae87ee683" ma:index="58" nillable="true" ma:taxonomy="true" ma:internalName="ac280ad6915046f1a084e58ae87ee683" ma:taxonomyFieldName="ClientIssues" ma:displayName="Client Issues" ma:default="" ma:fieldId="{ac280ad6-9150-46f1-a084-e58ae87ee683}" ma:taxonomyMulti="true" ma:sspId="32788c53-7e05-4f3c-88a0-b3a683d79628" ma:termSetId="e8f764ce-bfd0-4eac-8564-7810ef938a66" ma:anchorId="00000000-0000-0000-0000-000000000000" ma:open="false" ma:isKeyword="false">
      <xsd:complexType>
        <xsd:sequence>
          <xsd:element ref="pc:Terms" minOccurs="0" maxOccurs="1"/>
        </xsd:sequence>
      </xsd:complexType>
    </xsd:element>
    <xsd:element name="o937f0c8cb7a42438c50e180960d7e47" ma:index="59" nillable="true" ma:taxonomy="true" ma:internalName="o937f0c8cb7a42438c50e180960d7e47" ma:taxonomyFieldName="Languages" ma:displayName="Languages" ma:readOnly="false" ma:fieldId="{8937f0c8-cb7a-4243-8c50-e180960d7e47}" ma:taxonomyMulti="true" ma:sspId="32788c53-7e05-4f3c-88a0-b3a683d79628" ma:termSetId="d36295dd-7539-4e3e-bec0-d46da7b7f9d5" ma:anchorId="00000000-0000-0000-0000-000000000000" ma:open="false" ma:isKeyword="false">
      <xsd:complexType>
        <xsd:sequence>
          <xsd:element ref="pc:Terms" minOccurs="0" maxOccurs="1"/>
        </xsd:sequence>
      </xsd:complexType>
    </xsd:element>
    <xsd:element name="de74e000013b48f5b1e40760a0f32f68" ma:index="60" nillable="true" ma:taxonomy="true" ma:internalName="de74e000013b48f5b1e40760a0f32f68" ma:taxonomyFieldName="Countries" ma:displayName="Countries" ma:default="" ma:fieldId="{de74e000-013b-48f5-b1e4-0760a0f32f68}" ma:taxonomyMulti="true" ma:sspId="32788c53-7e05-4f3c-88a0-b3a683d79628" ma:termSetId="3517717e-2e75-4c3c-9bb1-fb2f48674dd9" ma:anchorId="00000000-0000-0000-0000-000000000000" ma:open="false" ma:isKeyword="false">
      <xsd:complexType>
        <xsd:sequence>
          <xsd:element ref="pc:Terms" minOccurs="0" maxOccurs="1"/>
        </xsd:sequence>
      </xsd:complexType>
    </xsd:element>
    <xsd:element name="a40a2d0a2a3a45068ae2c682226d714f" ma:index="61" nillable="true" ma:taxonomy="true" ma:internalName="a40a2d0a2a3a45068ae2c682226d714f" ma:taxonomyFieldName="SolutionPortfolios" ma:displayName="Solutions" ma:default="" ma:fieldId="{a40a2d0a-2a3a-4506-8ae2-c682226d714f}" ma:taxonomyMulti="true" ma:sspId="32788c53-7e05-4f3c-88a0-b3a683d79628" ma:termSetId="9775d642-f9ac-42ce-899b-06abc625e7c1" ma:anchorId="00000000-0000-0000-0000-000000000000" ma:open="false" ma:isKeyword="false">
      <xsd:complexType>
        <xsd:sequence>
          <xsd:element ref="pc:Terms" minOccurs="0" maxOccurs="1"/>
        </xsd:sequence>
      </xsd:complexType>
    </xsd:element>
    <xsd:element name="SharedWithUsers" ma:index="7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2" nillable="true" ma:displayName="Shared With Details" ma:internalName="SharedWithDetails" ma:readOnly="true">
      <xsd:simpleType>
        <xsd:restriction base="dms:Note">
          <xsd:maxLength value="255"/>
        </xsd:restriction>
      </xsd:simpleType>
    </xsd:element>
    <xsd:element name="dd4f41dae1da4ff5967fa2665fc741bd" ma:index="73" nillable="true" ma:taxonomy="true" ma:internalName="dd4f41dae1da4ff5967fa2665fc741bd" ma:taxonomyFieldName="BusinessIssues" ma:displayName="Business Issues" ma:readOnly="false" ma:default="" ma:fieldId="{dd4f41da-e1da-4ff5-967f-a2665fc741bd}" ma:taxonomyMulti="true" ma:sspId="32788c53-7e05-4f3c-88a0-b3a683d79628" ma:termSetId="1402853e-d178-4731-bce7-9f2951b36b9e" ma:anchorId="00000000-0000-0000-0000-000000000000" ma:open="false" ma:isKeyword="false">
      <xsd:complexType>
        <xsd:sequence>
          <xsd:element ref="pc:Terms" minOccurs="0" maxOccurs="1"/>
        </xsd:sequence>
      </xsd:complexType>
    </xsd:element>
    <xsd:element name="g76e2dd97ab6435aa8ea27dfec1cb89b" ma:index="75" nillable="true" ma:taxonomy="true" ma:internalName="g76e2dd97ab6435aa8ea27dfec1cb89b" ma:taxonomyFieldName="TechnicalTopics" ma:displayName="Technical Topics" ma:readOnly="false" ma:default="" ma:fieldId="{076e2dd9-7ab6-435a-a8ea-27dfec1cb89b}" ma:taxonomyMulti="true" ma:sspId="32788c53-7e05-4f3c-88a0-b3a683d79628" ma:termSetId="b4a7fef1-de17-4477-8874-6345c17a84a0" ma:anchorId="00000000-0000-0000-0000-000000000000" ma:open="false" ma:isKeyword="false">
      <xsd:complexType>
        <xsd:sequence>
          <xsd:element ref="pc:Terms" minOccurs="0" maxOccurs="1"/>
        </xsd:sequence>
      </xsd:complexType>
    </xsd:element>
    <xsd:element name="lcf4eb2acae74a57aafc989df6b87f6f" ma:index="77" nillable="true" ma:taxonomy="true" ma:internalName="lcf4eb2acae74a57aafc989df6b87f6f" ma:taxonomyFieldName="CampaignsandConferences" ma:displayName="Campaigns and Conferences" ma:readOnly="false" ma:default="" ma:fieldId="{5cf4eb2a-cae7-4a57-aafc-989df6b87f6f}" ma:taxonomyMulti="true" ma:sspId="32788c53-7e05-4f3c-88a0-b3a683d79628" ma:termSetId="7ea32818-e0db-4109-ba44-9aee34d758dc" ma:anchorId="00000000-0000-0000-0000-000000000000" ma:open="false" ma:isKeyword="false">
      <xsd:complexType>
        <xsd:sequence>
          <xsd:element ref="pc:Terms" minOccurs="0" maxOccurs="1"/>
        </xsd:sequence>
      </xsd:complexType>
    </xsd:element>
    <xsd:element name="j3c64604afbf4783821033ab11a5bfaf" ma:index="79" nillable="true" ma:taxonomy="true" ma:internalName="j3c64604afbf4783821033ab11a5bfaf" ma:taxonomyFieldName="ClientDeliveryTools" ma:displayName="Client Delivery Tools" ma:readOnly="false" ma:default="" ma:fieldId="{33c64604-afbf-4783-8210-33ab11a5bfaf}" ma:taxonomyMulti="true" ma:sspId="32788c53-7e05-4f3c-88a0-b3a683d79628" ma:termSetId="217dab40-1a26-4ef4-acaf-0b5052c63070" ma:anchorId="00000000-0000-0000-0000-000000000000" ma:open="false" ma:isKeyword="false">
      <xsd:complexType>
        <xsd:sequence>
          <xsd:element ref="pc:Terms" minOccurs="0" maxOccurs="1"/>
        </xsd:sequence>
      </xsd:complexType>
    </xsd:element>
    <xsd:element name="ae86a86f858e4b38be5c5268637620ac" ma:index="82" nillable="true" ma:taxonomy="true" ma:internalName="ae86a86f858e4b38be5c5268637620ac" ma:taxonomyFieldName="Groups" ma:displayName="Groups" ma:default="" ma:fieldId="{ae86a86f-858e-4b38-be5c-5268637620ac}" ma:taxonomyMulti="true" ma:sspId="32788c53-7e05-4f3c-88a0-b3a683d79628" ma:termSetId="7e6b7e12-2d4f-40cb-95a1-e65906cf5cf0" ma:anchorId="00000000-0000-0000-0000-000000000000" ma:open="false" ma:isKeyword="false">
      <xsd:complexType>
        <xsd:sequence>
          <xsd:element ref="pc:Terms" minOccurs="0" maxOccurs="1"/>
        </xsd:sequence>
      </xsd:complexType>
    </xsd:element>
    <xsd:element name="h2dab6ee06f8412ebb92bd088b804684" ma:index="84" nillable="true" ma:taxonomy="true" ma:internalName="h2dab6ee06f8412ebb92bd088b804684" ma:taxonomyFieldName="StatesProvinces" ma:displayName="States/Provinces" ma:default="" ma:fieldId="{12dab6ee-06f8-412e-bb92-bd088b804684}" ma:taxonomyMulti="true" ma:sspId="32788c53-7e05-4f3c-88a0-b3a683d79628" ma:termSetId="9cdac676-ccac-4e18-aa73-ff549a7344c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871c4bd-7286-4059-b2f5-b9df8be79cb0" elementFormDefault="qualified">
    <xsd:import namespace="http://schemas.microsoft.com/office/2006/documentManagement/types"/>
    <xsd:import namespace="http://schemas.microsoft.com/office/infopath/2007/PartnerControls"/>
    <xsd:element name="AverageRating" ma:index="25" nillable="true" ma:displayName="Rating (0-5)" ma:decimals="2" ma:description="Average value of all the ratings that have been submitted" ma:internalName="AverageRating" ma:readOnly="false" ma:percentage="FALSE">
      <xsd:simpleType>
        <xsd:restriction base="dms:Number"/>
      </xsd:simpleType>
    </xsd:element>
    <xsd:element name="RatingCount" ma:index="26" nillable="true" ma:displayName="Number of Ratings" ma:decimals="0" ma:description="Number of ratings submitted" ma:internalName="RatingCount" ma:readOnly="false" ma:percentage="FALSE">
      <xsd:simpleType>
        <xsd:restriction base="dms:Number"/>
      </xsd:simpleType>
    </xsd:element>
    <xsd:element name="Sort_x0020_Order" ma:index="27" nillable="true" ma:displayName="Sort Order" ma:decimals="0" ma:internalName="Sort_x0020_Order" ma:readOnly="false" ma:percentage="FALSE">
      <xsd:simpleType>
        <xsd:restriction base="dms:Number"/>
      </xsd:simpleType>
    </xsd:element>
    <xsd:element name="LikesCount" ma:index="29" nillable="true" ma:displayName="Number of Likes" ma:internalName="LikesCount" ma:readOnly="false">
      <xsd:simpleType>
        <xsd:restriction base="dms:Unknown"/>
      </xsd:simpleType>
    </xsd:element>
    <xsd:element name="Content_x0020_Owner" ma:index="31" ma:displayName="Content Owner" ma:list="UserInfo" ma:SharePointGroup="0" ma:internalName="Content_x0020_Owner" ma:readOnly="false" ma:showField="NameWithPictureAndDetails">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lassification" ma:index="32" ma:displayName="Classification" ma:default="Short Shelf Life" ma:description="Qualify the type of asset type: Does it have longevity and thus high value or is it more transactional, dynamic and short-lived?" ma:format="Dropdown" ma:internalName="Classification" ma:readOnly="false">
      <xsd:simpleType>
        <xsd:restriction base="dms:Choice">
          <xsd:enumeration value="Short Shelf Life"/>
          <xsd:enumeration value="Long Shelf Life"/>
          <xsd:enumeration value="Long Shelf Life - Archive"/>
        </xsd:restriction>
      </xsd:simpleType>
    </xsd:element>
    <xsd:element name="Review_x0020_Date" ma:index="33" ma:displayName="Review Date" ma:format="DateOnly" ma:internalName="Review_x0020_Date" ma:readOnly="false">
      <xsd:simpleType>
        <xsd:restriction base="dms:DateTime"/>
      </xsd:simpleType>
    </xsd:element>
    <xsd:element name="SiteDestinations_TextValues" ma:index="40" nillable="true" ma:displayName="SiteDestinations_TextValues" ma:internalName="SiteDestinations_TextValues" ma:readOnly="false">
      <xsd:simpleType>
        <xsd:restriction base="dms:Note">
          <xsd:maxLength value="255"/>
        </xsd:restriction>
      </xsd:simpleType>
    </xsd:element>
    <xsd:element name="StandardDestinations_TextValues" ma:index="41" nillable="true" ma:displayName="StandardDestinations_TextValues" ma:internalName="StandardDestinations_TextValues" ma:readOnly="false">
      <xsd:simpleType>
        <xsd:restriction base="dms:Note">
          <xsd:maxLength value="255"/>
        </xsd:restriction>
      </xsd:simpleType>
    </xsd:element>
    <xsd:element name="DocID_TextValues" ma:index="42" nillable="true" ma:displayName="DocID_TextValues" ma:internalName="DocID_TextValues" ma:readOnly="false">
      <xsd:simpleType>
        <xsd:restriction base="dms:Note">
          <xsd:maxLength value="255"/>
        </xsd:restriction>
      </xsd:simpleType>
    </xsd:element>
    <xsd:element name="MediaServiceMetadata" ma:index="62" nillable="true" ma:displayName="MediaServiceMetadata" ma:hidden="true" ma:internalName="MediaServiceMetadata" ma:readOnly="true">
      <xsd:simpleType>
        <xsd:restriction base="dms:Note"/>
      </xsd:simpleType>
    </xsd:element>
    <xsd:element name="MediaServiceFastMetadata" ma:index="63" nillable="true" ma:displayName="MediaServiceFastMetadata" ma:hidden="true" ma:internalName="MediaServiceFastMetadata" ma:readOnly="true">
      <xsd:simpleType>
        <xsd:restriction base="dms:Note"/>
      </xsd:simpleType>
    </xsd:element>
    <xsd:element name="lcf76f155ced4ddcb4097134ff3c332f" ma:index="65" nillable="true" ma:taxonomy="true" ma:internalName="lcf76f155ced4ddcb4097134ff3c332f" ma:taxonomyFieldName="MediaServiceImageTags" ma:displayName="Image Tags" ma:readOnly="false" ma:fieldId="{5cf76f15-5ced-4ddc-b409-7134ff3c332f}" ma:taxonomyMulti="true" ma:sspId="32788c53-7e05-4f3c-88a0-b3a683d79628" ma:termSetId="09814cd3-568e-fe90-9814-8d621ff8fb84" ma:anchorId="fba54fb3-c3e1-fe81-a776-ca4b69148c4d" ma:open="true" ma:isKeyword="false">
      <xsd:complexType>
        <xsd:sequence>
          <xsd:element ref="pc:Terms" minOccurs="0" maxOccurs="1"/>
        </xsd:sequence>
      </xsd:complexType>
    </xsd:element>
    <xsd:element name="MediaServiceGenerationTime" ma:index="66" nillable="true" ma:displayName="MediaServiceGenerationTime" ma:hidden="true" ma:internalName="MediaServiceGenerationTime" ma:readOnly="true">
      <xsd:simpleType>
        <xsd:restriction base="dms:Text"/>
      </xsd:simpleType>
    </xsd:element>
    <xsd:element name="MediaServiceEventHashCode" ma:index="67" nillable="true" ma:displayName="MediaServiceEventHashCode" ma:hidden="true" ma:internalName="MediaServiceEventHashCode" ma:readOnly="true">
      <xsd:simpleType>
        <xsd:restriction base="dms:Text"/>
      </xsd:simpleType>
    </xsd:element>
    <xsd:element name="MediaServiceOCR" ma:index="68" nillable="true" ma:displayName="Extracted Text" ma:internalName="MediaServiceOCR" ma:readOnly="true">
      <xsd:simpleType>
        <xsd:restriction base="dms:Note">
          <xsd:maxLength value="255"/>
        </xsd:restriction>
      </xsd:simpleType>
    </xsd:element>
    <xsd:element name="MediaServiceDateTaken" ma:index="69" nillable="true" ma:displayName="MediaServiceDateTaken" ma:hidden="true" ma:internalName="MediaServiceDateTaken" ma:readOnly="true">
      <xsd:simpleType>
        <xsd:restriction base="dms:Text"/>
      </xsd:simpleType>
    </xsd:element>
    <xsd:element name="MediaServiceObjectDetectorVersions" ma:index="8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7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Props1.xml><?xml version="1.0" encoding="utf-8"?>
<ds:datastoreItem xmlns:ds="http://schemas.openxmlformats.org/officeDocument/2006/customXml" ds:itemID="{DBB30C88-CD65-462F-B924-FDEB7A0F09BD}">
  <ds:schemaRefs>
    <ds:schemaRef ds:uri="http://www.w3.org/2001/XMLSchema"/>
  </ds:schemaRefs>
</ds:datastoreItem>
</file>

<file path=customXml/itemProps2.xml><?xml version="1.0" encoding="utf-8"?>
<ds:datastoreItem xmlns:ds="http://schemas.openxmlformats.org/officeDocument/2006/customXml" ds:itemID="{91E52A14-5128-46C0-B5D9-C5FF681FA9CB}">
  <ds:schemaRefs>
    <ds:schemaRef ds:uri="http://schemas.microsoft.com/sharepoint/v3/fields"/>
    <ds:schemaRef ds:uri="http://schemas.microsoft.com/office/2006/metadata/properties"/>
    <ds:schemaRef ds:uri="http://schemas.microsoft.com/office/infopath/2007/PartnerControls"/>
    <ds:schemaRef ds:uri="http://schemas.microsoft.com/office/2006/documentManagement/types"/>
    <ds:schemaRef ds:uri="http://purl.org/dc/dcmitype/"/>
    <ds:schemaRef ds:uri="http://purl.org/dc/elements/1.1/"/>
    <ds:schemaRef ds:uri="http://purl.org/dc/terms/"/>
    <ds:schemaRef ds:uri="http://schemas.openxmlformats.org/package/2006/metadata/core-properties"/>
    <ds:schemaRef ds:uri="http://schemas.microsoft.com/sharepoint/v4"/>
    <ds:schemaRef ds:uri="4871c4bd-7286-4059-b2f5-b9df8be79cb0"/>
    <ds:schemaRef ds:uri="ff648c7f-05eb-4b93-8edd-e6b35635dcbd"/>
    <ds:schemaRef ds:uri="http://www.w3.org/XML/1998/namespace"/>
  </ds:schemaRefs>
</ds:datastoreItem>
</file>

<file path=customXml/itemProps3.xml><?xml version="1.0" encoding="utf-8"?>
<ds:datastoreItem xmlns:ds="http://schemas.openxmlformats.org/officeDocument/2006/customXml" ds:itemID="{31B5C4E5-8F9F-42EB-8B34-138008627EB2}">
  <ds:schemaRefs>
    <ds:schemaRef ds:uri="http://schemas.microsoft.com/sharepoint/v3/contenttype/forms"/>
  </ds:schemaRefs>
</ds:datastoreItem>
</file>

<file path=customXml/itemProps4.xml><?xml version="1.0" encoding="utf-8"?>
<ds:datastoreItem xmlns:ds="http://schemas.openxmlformats.org/officeDocument/2006/customXml" ds:itemID="{40FA599A-F474-481D-90FC-CA7FF0897531}">
  <ds:schemaRefs>
    <ds:schemaRef ds:uri="http://schemas.microsoft.com/sharepoint/events"/>
  </ds:schemaRefs>
</ds:datastoreItem>
</file>

<file path=customXml/itemProps5.xml><?xml version="1.0" encoding="utf-8"?>
<ds:datastoreItem xmlns:ds="http://schemas.openxmlformats.org/officeDocument/2006/customXml" ds:itemID="{310E45F5-C3FE-4458-A11A-7474493A7F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ff648c7f-05eb-4b93-8edd-e6b35635dcbd"/>
    <ds:schemaRef ds:uri="4871c4bd-7286-4059-b2f5-b9df8be79cb0"/>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B3404B29-B12B-4AD6-9600-2326122AA242}">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MER2020.Classic4x3</Template>
  <TotalTime>3247</TotalTime>
  <Words>2978</Words>
  <Application>Microsoft Office PowerPoint</Application>
  <PresentationFormat>Widescreen</PresentationFormat>
  <Paragraphs>237</Paragraphs>
  <Slides>11</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0" baseType="lpstr">
      <vt:lpstr>Arial</vt:lpstr>
      <vt:lpstr>Calibri</vt:lpstr>
      <vt:lpstr>Constantia</vt:lpstr>
      <vt:lpstr>Grifo S</vt:lpstr>
      <vt:lpstr>Mute</vt:lpstr>
      <vt:lpstr>Mute Light</vt:lpstr>
      <vt:lpstr>Wingdings</vt:lpstr>
      <vt:lpstr>WTB</vt:lpstr>
      <vt:lpstr>think-cell Slide</vt:lpstr>
      <vt:lpstr>PowerPoint Presentation</vt:lpstr>
      <vt:lpstr>PowerPoint Presentation</vt:lpstr>
      <vt:lpstr>Strategies employers are using to slow health cost growth -- without shifting cost to employees</vt:lpstr>
      <vt:lpstr>Primary Care is important to employers because</vt:lpstr>
      <vt:lpstr>Advanced Primary Care puts the employer in the driver’s seat to deliver on the Quadruple aim: </vt:lpstr>
      <vt:lpstr>Advanced primary care  can be delivered in different ways  </vt:lpstr>
      <vt:lpstr>What Could Success Look Like?</vt:lpstr>
      <vt:lpstr>PowerPoint Presentation</vt:lpstr>
      <vt:lpstr>What is Advanced Primary Care? </vt:lpstr>
      <vt:lpstr>Expanding virtual care beyond traditional telemedicine  </vt:lpstr>
      <vt:lpstr>Taking a step back: what is primary care?</vt:lpstr>
    </vt:vector>
  </TitlesOfParts>
  <Company>Mercer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APC Toolkit Consultant Deck</dc:title>
  <dc:creator>[Name]</dc:creator>
  <cp:lastModifiedBy>Albert Charbonneau</cp:lastModifiedBy>
  <cp:revision>192</cp:revision>
  <dcterms:created xsi:type="dcterms:W3CDTF">2020-04-17T21:08:55Z</dcterms:created>
  <dcterms:modified xsi:type="dcterms:W3CDTF">2023-09-13T23:22:00Z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MER2020.Classic16x9</vt:lpwstr>
  </property>
  <property fmtid="{D5CDD505-2E9C-101B-9397-08002B2CF9AE}" pid="3" name="TemplateVersion">
    <vt:lpwstr>8.0</vt:lpwstr>
  </property>
  <property fmtid="{D5CDD505-2E9C-101B-9397-08002B2CF9AE}" pid="4" name="MMCOA_BaseCo">
    <vt:lpwstr>MER</vt:lpwstr>
  </property>
  <property fmtid="{D5CDD505-2E9C-101B-9397-08002B2CF9AE}" pid="5" name="MMCOA_Brand">
    <vt:lpwstr>MER2020</vt:lpwstr>
  </property>
  <property fmtid="{D5CDD505-2E9C-101B-9397-08002B2CF9AE}" pid="6" name="MMCOA_PresentationType">
    <vt:lpwstr>Classic4x3</vt:lpwstr>
  </property>
  <property fmtid="{D5CDD505-2E9C-101B-9397-08002B2CF9AE}" pid="7" name="MMCOA_FontSize">
    <vt:lpwstr>Medium</vt:lpwstr>
  </property>
  <property fmtid="{D5CDD505-2E9C-101B-9397-08002B2CF9AE}" pid="8" name="MMCOA_Source">
    <vt:lpwstr>321753239.998832940 books education school learn study.png</vt:lpwstr>
  </property>
  <property fmtid="{D5CDD505-2E9C-101B-9397-08002B2CF9AE}" pid="9" name="MMCOA_SlideStyle">
    <vt:lpwstr>MER2020_Standard</vt:lpwstr>
  </property>
  <property fmtid="{D5CDD505-2E9C-101B-9397-08002B2CF9AE}" pid="10" name="MMCOA_PaletteName">
    <vt:lpwstr>SolidColour-Turquoise</vt:lpwstr>
  </property>
  <property fmtid="{D5CDD505-2E9C-101B-9397-08002B2CF9AE}" pid="11" name="MMCOA_PaletteNumber">
    <vt:lpwstr>259</vt:lpwstr>
  </property>
  <property fmtid="{D5CDD505-2E9C-101B-9397-08002B2CF9AE}" pid="12" name="MPR_DocID">
    <vt:lpwstr>c26e3a13a8464892a6b9ce6e06788374</vt:lpwstr>
  </property>
  <property fmtid="{D5CDD505-2E9C-101B-9397-08002B2CF9AE}" pid="13" name="ContentTypeId">
    <vt:lpwstr>0x010100C2D758BDBF4C6742ADEB87A5475C70E603007994669FFFC13E43BA2D55E73C1F134C</vt:lpwstr>
  </property>
  <property fmtid="{D5CDD505-2E9C-101B-9397-08002B2CF9AE}" pid="14" name="Countries">
    <vt:lpwstr>36;#United States|6773fef0-ebc3-4c8b-ae93-0dbede5216b0</vt:lpwstr>
  </property>
  <property fmtid="{D5CDD505-2E9C-101B-9397-08002B2CF9AE}" pid="15" name="Region">
    <vt:lpwstr>1;#United States + Canada|def7352e-e548-4395-9e5a-3de64e9cf76c</vt:lpwstr>
  </property>
  <property fmtid="{D5CDD505-2E9C-101B-9397-08002B2CF9AE}" pid="16" name="Languages">
    <vt:lpwstr>9;#English|189e86b3-a428-45dc-83a5-574cbfdd9844</vt:lpwstr>
  </property>
  <property fmtid="{D5CDD505-2E9C-101B-9397-08002B2CF9AE}" pid="17" name="LOBs">
    <vt:lpwstr>131;#EH+B US|846cefd6-8de3-41ef-afc1-6dcb75da2baa</vt:lpwstr>
  </property>
  <property fmtid="{D5CDD505-2E9C-101B-9397-08002B2CF9AE}" pid="18" name="_dlc_DocIdItemGuid">
    <vt:lpwstr>e61a5427-2eb4-4b80-b07a-2e4679c03698</vt:lpwstr>
  </property>
  <property fmtid="{D5CDD505-2E9C-101B-9397-08002B2CF9AE}" pid="19" name="SolutionPortfolios">
    <vt:lpwstr>1458;#High Value Care|e69c9de1-4bdd-422c-b443-7bf1d4454bf1</vt:lpwstr>
  </property>
  <property fmtid="{D5CDD505-2E9C-101B-9397-08002B2CF9AE}" pid="20" name="Activity">
    <vt:lpwstr>23;#Market-Sell|6348fc73-c85b-4d74-b6b2-5af7220acadb</vt:lpwstr>
  </property>
  <property fmtid="{D5CDD505-2E9C-101B-9397-08002B2CF9AE}" pid="21" name="Disclaimer">
    <vt:lpwstr>126;#Requires Customization|0c695f67-57ae-4e51-a805-8b958f863489</vt:lpwstr>
  </property>
  <property fmtid="{D5CDD505-2E9C-101B-9397-08002B2CF9AE}" pid="22" name="SiteDestinations">
    <vt:lpwstr/>
  </property>
  <property fmtid="{D5CDD505-2E9C-101B-9397-08002B2CF9AE}" pid="23" name="Businesses">
    <vt:lpwstr>85;#Health|572e0525-91e1-4c09-b651-4f99d6ec5537</vt:lpwstr>
  </property>
  <property fmtid="{D5CDD505-2E9C-101B-9397-08002B2CF9AE}" pid="24" name="Industries">
    <vt:lpwstr/>
  </property>
  <property fmtid="{D5CDD505-2E9C-101B-9397-08002B2CF9AE}" pid="25" name="Subjects">
    <vt:lpwstr/>
  </property>
  <property fmtid="{D5CDD505-2E9C-101B-9397-08002B2CF9AE}" pid="26" name="ClientIssues">
    <vt:lpwstr/>
  </property>
  <property fmtid="{D5CDD505-2E9C-101B-9397-08002B2CF9AE}" pid="27" name="Megatrends">
    <vt:lpwstr/>
  </property>
  <property fmtid="{D5CDD505-2E9C-101B-9397-08002B2CF9AE}" pid="28" name="Topics">
    <vt:lpwstr/>
  </property>
  <property fmtid="{D5CDD505-2E9C-101B-9397-08002B2CF9AE}" pid="29" name="AssetType">
    <vt:lpwstr>3267;#Consulting guide|fca64ea0-3d3d-48c9-bde8-f78173d8ac1e</vt:lpwstr>
  </property>
  <property fmtid="{D5CDD505-2E9C-101B-9397-08002B2CF9AE}" pid="30" name="Client Needs">
    <vt:lpwstr/>
  </property>
  <property fmtid="{D5CDD505-2E9C-101B-9397-08002B2CF9AE}" pid="31" name="StandardDestinations">
    <vt:lpwstr/>
  </property>
  <property fmtid="{D5CDD505-2E9C-101B-9397-08002B2CF9AE}" pid="32" name="SourceLibrary">
    <vt:lpwstr/>
  </property>
  <property fmtid="{D5CDD505-2E9C-101B-9397-08002B2CF9AE}" pid="33" name="DocumentSetDescription">
    <vt:lpwstr/>
  </property>
  <property fmtid="{D5CDD505-2E9C-101B-9397-08002B2CF9AE}" pid="34" name="MediaServiceImageTags">
    <vt:lpwstr/>
  </property>
  <property fmtid="{D5CDD505-2E9C-101B-9397-08002B2CF9AE}" pid="35" name="_ExtendedDescription">
    <vt:lpwstr/>
  </property>
  <property fmtid="{D5CDD505-2E9C-101B-9397-08002B2CF9AE}" pid="36" name="URL">
    <vt:lpwstr/>
  </property>
  <property fmtid="{D5CDD505-2E9C-101B-9397-08002B2CF9AE}" pid="37" name="RichTextDescription">
    <vt:lpwstr/>
  </property>
  <property fmtid="{D5CDD505-2E9C-101B-9397-08002B2CF9AE}" pid="38" name="BusinessIssues">
    <vt:lpwstr/>
  </property>
  <property fmtid="{D5CDD505-2E9C-101B-9397-08002B2CF9AE}" pid="39" name="ClientDeliveryTools">
    <vt:lpwstr/>
  </property>
  <property fmtid="{D5CDD505-2E9C-101B-9397-08002B2CF9AE}" pid="40" name="CampaignsandConferences">
    <vt:lpwstr/>
  </property>
  <property fmtid="{D5CDD505-2E9C-101B-9397-08002B2CF9AE}" pid="41" name="TechnicalTopics">
    <vt:lpwstr/>
  </property>
  <property fmtid="{D5CDD505-2E9C-101B-9397-08002B2CF9AE}" pid="42" name="a378d28b95fa4be593f4059f8302acce">
    <vt:lpwstr>EH+B US|846cefd6-8de3-41ef-afc1-6dcb75da2baa</vt:lpwstr>
  </property>
  <property fmtid="{D5CDD505-2E9C-101B-9397-08002B2CF9AE}" pid="43" name="MSIP_Label_38f1469a-2c2a-4aee-b92b-090d4c5468ff_Enabled">
    <vt:lpwstr>true</vt:lpwstr>
  </property>
  <property fmtid="{D5CDD505-2E9C-101B-9397-08002B2CF9AE}" pid="44" name="MSIP_Label_38f1469a-2c2a-4aee-b92b-090d4c5468ff_SetDate">
    <vt:lpwstr>2023-08-07T17:56:27Z</vt:lpwstr>
  </property>
  <property fmtid="{D5CDD505-2E9C-101B-9397-08002B2CF9AE}" pid="45" name="MSIP_Label_38f1469a-2c2a-4aee-b92b-090d4c5468ff_Method">
    <vt:lpwstr>Standard</vt:lpwstr>
  </property>
  <property fmtid="{D5CDD505-2E9C-101B-9397-08002B2CF9AE}" pid="46" name="MSIP_Label_38f1469a-2c2a-4aee-b92b-090d4c5468ff_Name">
    <vt:lpwstr>Confidential - Unmarked</vt:lpwstr>
  </property>
  <property fmtid="{D5CDD505-2E9C-101B-9397-08002B2CF9AE}" pid="47" name="MSIP_Label_38f1469a-2c2a-4aee-b92b-090d4c5468ff_SiteId">
    <vt:lpwstr>2a6e6092-73e4-4752-b1a5-477a17f5056d</vt:lpwstr>
  </property>
  <property fmtid="{D5CDD505-2E9C-101B-9397-08002B2CF9AE}" pid="48" name="MSIP_Label_38f1469a-2c2a-4aee-b92b-090d4c5468ff_ActionId">
    <vt:lpwstr>f3877cb9-337d-4f82-ad15-ad6b1bbff5d4</vt:lpwstr>
  </property>
  <property fmtid="{D5CDD505-2E9C-101B-9397-08002B2CF9AE}" pid="49" name="MSIP_Label_38f1469a-2c2a-4aee-b92b-090d4c5468ff_ContentBits">
    <vt:lpwstr>0</vt:lpwstr>
  </property>
</Properties>
</file>