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700" r:id="rId6"/>
    <p:sldId id="751" r:id="rId7"/>
    <p:sldId id="753" r:id="rId8"/>
    <p:sldId id="757" r:id="rId9"/>
    <p:sldId id="764" r:id="rId10"/>
    <p:sldId id="766" r:id="rId11"/>
    <p:sldId id="767" r:id="rId12"/>
    <p:sldId id="791" r:id="rId13"/>
    <p:sldId id="790" r:id="rId14"/>
    <p:sldId id="789" r:id="rId15"/>
    <p:sldId id="768" r:id="rId16"/>
    <p:sldId id="778" r:id="rId17"/>
    <p:sldId id="781" r:id="rId18"/>
    <p:sldId id="782" r:id="rId19"/>
    <p:sldId id="7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yssa Barilotti" initials="AB" lastIdx="2" clrIdx="0">
    <p:extLst>
      <p:ext uri="{19B8F6BF-5375-455C-9EA6-DF929625EA0E}">
        <p15:presenceInfo xmlns:p15="http://schemas.microsoft.com/office/powerpoint/2012/main" userId="S-1-5-21-1399839443-3978997416-3237952734-2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5256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9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By Industry</a:t>
            </a:r>
          </a:p>
        </c:rich>
      </c:tx>
      <c:layout>
        <c:manualLayout>
          <c:xMode val="edge"/>
          <c:yMode val="edge"/>
          <c:x val="0.45161484825872955"/>
          <c:y val="0.938285315995267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138899743084992"/>
          <c:y val="0.25093116205012622"/>
          <c:w val="0.47722191816107212"/>
          <c:h val="0.823830516992181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BF-4B02-BFBD-1AEBC9C076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ABF-4B02-BFBD-1AEBC9C076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ABF-4B02-BFBD-1AEBC9C076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BF-4B02-BFBD-1AEBC9C076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ABF-4B02-BFBD-1AEBC9C076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ABF-4B02-BFBD-1AEBC9C076F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6ABF-4B02-BFBD-1AEBC9C076F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ABF-4B02-BFBD-1AEBC9C076F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E7B-4063-9960-4D862E0F4707}"/>
              </c:ext>
            </c:extLst>
          </c:dPt>
          <c:dLbls>
            <c:dLbl>
              <c:idx val="0"/>
              <c:layout>
                <c:manualLayout>
                  <c:x val="-8.6408596570235655E-2"/>
                  <c:y val="0.13751524364748033"/>
                </c:manualLayout>
              </c:layout>
              <c:tx>
                <c:rich>
                  <a:bodyPr/>
                  <a:lstStyle/>
                  <a:p>
                    <a:fld id="{75B2ADB1-88B9-4B1F-9F7C-464253D28D74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fld id="{BFCDF65D-185A-4F9B-BF00-6E4A78CFC144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35942068907969"/>
                      <c:h val="0.122458154244998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BF-4B02-BFBD-1AEBC9C076FD}"/>
                </c:ext>
              </c:extLst>
            </c:dLbl>
            <c:dLbl>
              <c:idx val="1"/>
              <c:layout>
                <c:manualLayout>
                  <c:x val="-0.11328050353981045"/>
                  <c:y val="8.9985949070893217E-2"/>
                </c:manualLayout>
              </c:layout>
              <c:tx>
                <c:rich>
                  <a:bodyPr/>
                  <a:lstStyle/>
                  <a:p>
                    <a:fld id="{CC15A606-6DB8-4D8A-A805-9BEF2E9F27BA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</a:p>
                  <a:p>
                    <a:fld id="{69B7EB7F-51A9-4464-86B8-FFD28C4AF46B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05555820800696"/>
                      <c:h val="6.60494777685526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BF-4B02-BFBD-1AEBC9C076FD}"/>
                </c:ext>
              </c:extLst>
            </c:dLbl>
            <c:dLbl>
              <c:idx val="2"/>
              <c:layout>
                <c:manualLayout>
                  <c:x val="-0.15121432548988475"/>
                  <c:y val="-5.6082053315294929E-2"/>
                </c:manualLayout>
              </c:layout>
              <c:tx>
                <c:rich>
                  <a:bodyPr/>
                  <a:lstStyle/>
                  <a:p>
                    <a:fld id="{4C85008A-A78F-4431-8D77-C6F37D6E6366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</a:p>
                  <a:p>
                    <a:fld id="{FCF36FF0-4B2C-4C32-B6CF-670E4758774C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ABF-4B02-BFBD-1AEBC9C076FD}"/>
                </c:ext>
              </c:extLst>
            </c:dLbl>
            <c:dLbl>
              <c:idx val="3"/>
              <c:layout>
                <c:manualLayout>
                  <c:x val="-3.8524934105482252E-2"/>
                  <c:y val="-0.17093841211075056"/>
                </c:manualLayout>
              </c:layout>
              <c:tx>
                <c:rich>
                  <a:bodyPr/>
                  <a:lstStyle/>
                  <a:p>
                    <a:fld id="{CA721738-5CDD-4615-817C-4DE6AB0D99F5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 </a:t>
                    </a:r>
                    <a:fld id="{4F882DAE-FEF3-45A3-83A8-1E7887005F8A}" type="VALUE">
                      <a:rPr lang="en-US" smtClean="0"/>
                      <a:pPr/>
                      <a:t>[VALUE]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28929186077627"/>
                      <c:h val="6.37526242343634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BF-4B02-BFBD-1AEBC9C076FD}"/>
                </c:ext>
              </c:extLst>
            </c:dLbl>
            <c:dLbl>
              <c:idx val="4"/>
              <c:layout>
                <c:manualLayout>
                  <c:x val="0.10452702288163598"/>
                  <c:y val="-0.12112714739950087"/>
                </c:manualLayout>
              </c:layout>
              <c:tx>
                <c:rich>
                  <a:bodyPr/>
                  <a:lstStyle/>
                  <a:p>
                    <a:fld id="{45747211-17BC-4C07-B222-1DABED8894F8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</a:p>
                  <a:p>
                    <a:fld id="{2ADCCA64-DFA7-46C1-886E-D35FCCFF131B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93425425846805"/>
                      <c:h val="6.431085168588546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BF-4B02-BFBD-1AEBC9C076FD}"/>
                </c:ext>
              </c:extLst>
            </c:dLbl>
            <c:dLbl>
              <c:idx val="5"/>
              <c:layout>
                <c:manualLayout>
                  <c:x val="0.12336606875459033"/>
                  <c:y val="-1.8044512454970973E-2"/>
                </c:manualLayout>
              </c:layout>
              <c:tx>
                <c:rich>
                  <a:bodyPr/>
                  <a:lstStyle/>
                  <a:p>
                    <a:fld id="{C2A75D86-C604-4E89-AC2D-5A4A4363CC30}" type="CATEGORYNAME">
                      <a:rPr lang="en-US"/>
                      <a:pPr/>
                      <a:t>[CATEGORY NAME]</a:t>
                    </a:fld>
                    <a:r>
                      <a:rPr lang="en-US" dirty="0"/>
                      <a:t> </a:t>
                    </a:r>
                  </a:p>
                  <a:p>
                    <a:fld id="{49140B4E-62C6-4659-BD78-62D102CD83E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88254558068292"/>
                      <c:h val="7.457479586056342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ABF-4B02-BFBD-1AEBC9C076FD}"/>
                </c:ext>
              </c:extLst>
            </c:dLbl>
            <c:dLbl>
              <c:idx val="6"/>
              <c:layout>
                <c:manualLayout>
                  <c:x val="0.15920337226024092"/>
                  <c:y val="1.7812208843515878E-2"/>
                </c:manualLayout>
              </c:layout>
              <c:tx>
                <c:rich>
                  <a:bodyPr/>
                  <a:lstStyle/>
                  <a:p>
                    <a:fld id="{B26AC946-FBF3-4F32-8022-6F42684AF43D}" type="CATEGORYNAME">
                      <a:rPr lang="en-US" sz="1000" b="1" smtClean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sz="1000" b="1" dirty="0">
                        <a:solidFill>
                          <a:schemeClr val="bg1"/>
                        </a:solidFill>
                      </a:rPr>
                      <a:t> </a:t>
                    </a:r>
                    <a:fld id="{FDA7361A-06C9-440F-8F81-4764AF22F752}" type="VALUE">
                      <a:rPr lang="en-US" sz="1000" b="1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sz="1000" b="1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14862465403242"/>
                      <c:h val="4.466880428754883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BF-4B02-BFBD-1AEBC9C076FD}"/>
                </c:ext>
              </c:extLst>
            </c:dLbl>
            <c:dLbl>
              <c:idx val="7"/>
              <c:layout>
                <c:manualLayout>
                  <c:x val="0.12482496264638061"/>
                  <c:y val="7.0559714956921482E-2"/>
                </c:manualLayout>
              </c:layout>
              <c:tx>
                <c:rich>
                  <a:bodyPr/>
                  <a:lstStyle/>
                  <a:p>
                    <a:fld id="{3FB53BEF-3459-4C8C-94E7-A13A2E57F775}" type="CATEGORYNAME">
                      <a:rPr lang="en-US" sz="1200" b="1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sz="1200" b="1" dirty="0">
                        <a:solidFill>
                          <a:schemeClr val="bg1"/>
                        </a:solidFill>
                      </a:rPr>
                      <a:t> </a:t>
                    </a:r>
                    <a:fld id="{3BD2F7A8-EAE0-4915-AD9A-AB630A779DE8}" type="VALUE">
                      <a:rPr lang="en-US" sz="1200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sz="1200" b="1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5290215656812"/>
                      <c:h val="6.304685206644131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ABF-4B02-BFBD-1AEBC9C076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Sheet1!$A$2:$A$10</c:f>
              <c:strCache>
                <c:ptCount val="9"/>
                <c:pt idx="0">
                  <c:v>Public Administration</c:v>
                </c:pt>
                <c:pt idx="1">
                  <c:v>Professional Services </c:v>
                </c:pt>
                <c:pt idx="2">
                  <c:v>Manufacturing</c:v>
                </c:pt>
                <c:pt idx="3">
                  <c:v>Healthcare &amp; Social Assistance</c:v>
                </c:pt>
                <c:pt idx="4">
                  <c:v>Finance &amp; Insurance</c:v>
                </c:pt>
                <c:pt idx="5">
                  <c:v>Educational Services</c:v>
                </c:pt>
                <c:pt idx="6">
                  <c:v>Retail/Wholesale Trade</c:v>
                </c:pt>
                <c:pt idx="7">
                  <c:v>Transportation</c:v>
                </c:pt>
                <c:pt idx="8">
                  <c:v>Other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</c:v>
                </c:pt>
                <c:pt idx="1">
                  <c:v>7.0000000000000007E-2</c:v>
                </c:pt>
                <c:pt idx="2">
                  <c:v>0.24</c:v>
                </c:pt>
                <c:pt idx="3">
                  <c:v>0.13</c:v>
                </c:pt>
                <c:pt idx="4">
                  <c:v>0.12</c:v>
                </c:pt>
                <c:pt idx="5">
                  <c:v>0.1</c:v>
                </c:pt>
                <c:pt idx="6">
                  <c:v>0.04</c:v>
                </c:pt>
                <c:pt idx="7">
                  <c:v>0.08</c:v>
                </c:pt>
                <c:pt idx="8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BF-4B02-BFBD-1AEBC9C076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7999959540305"/>
          <c:y val="0.10648473391013907"/>
          <c:w val="0.82092000040459701"/>
          <c:h val="0.866392208307318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Opening work site for all employees</c:v>
                </c:pt>
                <c:pt idx="1">
                  <c:v>Optional work form home for those who can </c:v>
                </c:pt>
                <c:pt idx="2">
                  <c:v>Flex hours for jobs that require to be at the worksite </c:v>
                </c:pt>
                <c:pt idx="3">
                  <c:v>Opening work site for employees who can't effectively work from home </c:v>
                </c:pt>
                <c:pt idx="4">
                  <c:v>Accomodations for parents while schools are closed</c:v>
                </c:pt>
                <c:pt idx="5">
                  <c:v>Mandatory 100% work from home for those who can</c:v>
                </c:pt>
                <c:pt idx="6">
                  <c:v>Mandatory social distancing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0.13793103448275862</c:v>
                </c:pt>
                <c:pt idx="1">
                  <c:v>0.47457627118644069</c:v>
                </c:pt>
                <c:pt idx="2">
                  <c:v>0.49579831932773111</c:v>
                </c:pt>
                <c:pt idx="3">
                  <c:v>0.52845528455284552</c:v>
                </c:pt>
                <c:pt idx="4">
                  <c:v>0.59055118110236215</c:v>
                </c:pt>
                <c:pt idx="5">
                  <c:v>0.6953125</c:v>
                </c:pt>
                <c:pt idx="6">
                  <c:v>0.87074829931972786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F-4AF0-8124-D39F85612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Opening work site for all employees</c:v>
                </c:pt>
                <c:pt idx="1">
                  <c:v>Optional work form home for those who can </c:v>
                </c:pt>
                <c:pt idx="2">
                  <c:v>Flex hours for jobs that require to be at the worksite </c:v>
                </c:pt>
                <c:pt idx="3">
                  <c:v>Opening work site for employees who can't effectively work from home </c:v>
                </c:pt>
                <c:pt idx="4">
                  <c:v>Accomodations for parents while schools are closed</c:v>
                </c:pt>
                <c:pt idx="5">
                  <c:v>Mandatory 100% work from home for those who can</c:v>
                </c:pt>
                <c:pt idx="6">
                  <c:v>Mandatory social distancing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0.60344827586206895</c:v>
                </c:pt>
                <c:pt idx="1">
                  <c:v>0.38135593220338981</c:v>
                </c:pt>
                <c:pt idx="2">
                  <c:v>0.38655462184873951</c:v>
                </c:pt>
                <c:pt idx="3">
                  <c:v>0.38211382113821141</c:v>
                </c:pt>
                <c:pt idx="4">
                  <c:v>0.31496062992125984</c:v>
                </c:pt>
                <c:pt idx="5">
                  <c:v>0.125</c:v>
                </c:pt>
                <c:pt idx="6">
                  <c:v>9.5238095238095233E-2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8F-4AF0-8124-D39F85612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the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152596438651045E-2"/>
                      <c:h val="9.16177826160957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38F-4AF0-8124-D39F85612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Opening work site for all employees</c:v>
                </c:pt>
                <c:pt idx="1">
                  <c:v>Optional work form home for those who can </c:v>
                </c:pt>
                <c:pt idx="2">
                  <c:v>Flex hours for jobs that require to be at the worksite </c:v>
                </c:pt>
                <c:pt idx="3">
                  <c:v>Opening work site for employees who can't effectively work from home </c:v>
                </c:pt>
                <c:pt idx="4">
                  <c:v>Accomodations for parents while schools are closed</c:v>
                </c:pt>
                <c:pt idx="5">
                  <c:v>Mandatory 100% work from home for those who can</c:v>
                </c:pt>
                <c:pt idx="6">
                  <c:v>Mandatory social distancing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0.25862068965517243</c:v>
                </c:pt>
                <c:pt idx="1">
                  <c:v>0.1440677966101695</c:v>
                </c:pt>
                <c:pt idx="2">
                  <c:v>0.11764705882352941</c:v>
                </c:pt>
                <c:pt idx="3">
                  <c:v>8.943089430894309E-2</c:v>
                </c:pt>
                <c:pt idx="4">
                  <c:v>9.4488188976377951E-2</c:v>
                </c:pt>
                <c:pt idx="5">
                  <c:v>0.1796875</c:v>
                </c:pt>
                <c:pt idx="6">
                  <c:v>3.4013605442176874E-2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8F-4AF0-8124-D39F8561262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100"/>
        <c:axId val="644926752"/>
        <c:axId val="644924456"/>
      </c:barChart>
      <c:catAx>
        <c:axId val="64492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24456"/>
        <c:crosses val="autoZero"/>
        <c:auto val="1"/>
        <c:lblAlgn val="ctr"/>
        <c:lblOffset val="100"/>
        <c:noMultiLvlLbl val="0"/>
      </c:catAx>
      <c:valAx>
        <c:axId val="64492445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49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9636135394331291E-2"/>
          <c:y val="1.1706894546949754E-2"/>
          <c:w val="0.8752788649464911"/>
          <c:h val="5.94484933993547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7999959540305"/>
          <c:y val="0.10648473391013907"/>
          <c:w val="0.82092000040459701"/>
          <c:h val="0.866392208307318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Changed rules regarding carryover of vacation time </c:v>
                </c:pt>
                <c:pt idx="1">
                  <c:v>A separate leave policy for COVID-19</c:v>
                </c:pt>
                <c:pt idx="2">
                  <c:v>Extended flexible working time </c:v>
                </c:pt>
                <c:pt idx="3">
                  <c:v>Added additional non-paid leave to accommodate COVID-19</c:v>
                </c:pt>
                <c:pt idx="4">
                  <c:v>Added additional paid leave to accommodate COVID-19</c:v>
                </c:pt>
                <c:pt idx="5">
                  <c:v>Extended work form home capability 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0.34545454545454546</c:v>
                </c:pt>
                <c:pt idx="1">
                  <c:v>0.5431034482758621</c:v>
                </c:pt>
                <c:pt idx="2">
                  <c:v>0.60344827586206895</c:v>
                </c:pt>
                <c:pt idx="3">
                  <c:v>0.61538461538461542</c:v>
                </c:pt>
                <c:pt idx="4">
                  <c:v>0.71111111111111114</c:v>
                </c:pt>
                <c:pt idx="5">
                  <c:v>0.8125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F-4AF0-8124-D39F85612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Changed rules regarding carryover of vacation time </c:v>
                </c:pt>
                <c:pt idx="1">
                  <c:v>A separate leave policy for COVID-19</c:v>
                </c:pt>
                <c:pt idx="2">
                  <c:v>Extended flexible working time </c:v>
                </c:pt>
                <c:pt idx="3">
                  <c:v>Added additional non-paid leave to accommodate COVID-19</c:v>
                </c:pt>
                <c:pt idx="4">
                  <c:v>Added additional paid leave to accommodate COVID-19</c:v>
                </c:pt>
                <c:pt idx="5">
                  <c:v>Extended work form home capability 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0.27272727272727271</c:v>
                </c:pt>
                <c:pt idx="1">
                  <c:v>0.18103448275862069</c:v>
                </c:pt>
                <c:pt idx="2">
                  <c:v>0.28448275862068967</c:v>
                </c:pt>
                <c:pt idx="3">
                  <c:v>0.13675213675213677</c:v>
                </c:pt>
                <c:pt idx="4">
                  <c:v>8.1481481481481488E-2</c:v>
                </c:pt>
                <c:pt idx="5">
                  <c:v>0.15972222222222221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8F-4AF0-8124-D39F85612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the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152596438651045E-2"/>
                      <c:h val="9.16177826160957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38F-4AF0-8124-D39F85612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Changed rules regarding carryover of vacation time </c:v>
                </c:pt>
                <c:pt idx="1">
                  <c:v>A separate leave policy for COVID-19</c:v>
                </c:pt>
                <c:pt idx="2">
                  <c:v>Extended flexible working time </c:v>
                </c:pt>
                <c:pt idx="3">
                  <c:v>Added additional non-paid leave to accommodate COVID-19</c:v>
                </c:pt>
                <c:pt idx="4">
                  <c:v>Added additional paid leave to accommodate COVID-19</c:v>
                </c:pt>
                <c:pt idx="5">
                  <c:v>Extended work form home capability 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0.38181818181818183</c:v>
                </c:pt>
                <c:pt idx="1">
                  <c:v>0.27586206896551724</c:v>
                </c:pt>
                <c:pt idx="2">
                  <c:v>0.11206896551724138</c:v>
                </c:pt>
                <c:pt idx="3">
                  <c:v>0.24786324786324787</c:v>
                </c:pt>
                <c:pt idx="4">
                  <c:v>0.2074074074074074</c:v>
                </c:pt>
                <c:pt idx="5">
                  <c:v>2.7777777777777776E-2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8F-4AF0-8124-D39F8561262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100"/>
        <c:axId val="644926752"/>
        <c:axId val="644924456"/>
      </c:barChart>
      <c:catAx>
        <c:axId val="64492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24456"/>
        <c:crosses val="autoZero"/>
        <c:auto val="1"/>
        <c:lblAlgn val="ctr"/>
        <c:lblOffset val="100"/>
        <c:noMultiLvlLbl val="0"/>
      </c:catAx>
      <c:valAx>
        <c:axId val="64492445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49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9636135394331291E-2"/>
          <c:y val="1.1706894546949754E-2"/>
          <c:w val="0.8752788649464911"/>
          <c:h val="5.94484933993547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50360757817497"/>
          <c:y val="0.15342186556213919"/>
          <c:w val="0.72330420141288743"/>
          <c:h val="0.717271793967040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Ergonomics</c:v>
                </c:pt>
                <c:pt idx="1">
                  <c:v>Sleep</c:v>
                </c:pt>
                <c:pt idx="2">
                  <c:v>Cholesterol management </c:v>
                </c:pt>
                <c:pt idx="3">
                  <c:v>Smoking</c:v>
                </c:pt>
                <c:pt idx="4">
                  <c:v>Addiction Treatment/Substance use disorder </c:v>
                </c:pt>
                <c:pt idx="5">
                  <c:v>Obesity </c:v>
                </c:pt>
                <c:pt idx="6">
                  <c:v>Diabetes </c:v>
                </c:pt>
                <c:pt idx="7">
                  <c:v>Cardio Fitness</c:v>
                </c:pt>
                <c:pt idx="8">
                  <c:v>Stress/Emotional health 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0.4336283185840708</c:v>
                </c:pt>
                <c:pt idx="1">
                  <c:v>0.45528455284552843</c:v>
                </c:pt>
                <c:pt idx="2">
                  <c:v>0.4576271186440678</c:v>
                </c:pt>
                <c:pt idx="3">
                  <c:v>0.47863247863247865</c:v>
                </c:pt>
                <c:pt idx="4">
                  <c:v>0.504</c:v>
                </c:pt>
                <c:pt idx="5">
                  <c:v>0.5083333333333333</c:v>
                </c:pt>
                <c:pt idx="6">
                  <c:v>0.53600000000000003</c:v>
                </c:pt>
                <c:pt idx="7">
                  <c:v>0.5934959349593496</c:v>
                </c:pt>
                <c:pt idx="8">
                  <c:v>0.74637681159420288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F-4EF6-ACD9-115A343795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Ergonomics</c:v>
                </c:pt>
                <c:pt idx="1">
                  <c:v>Sleep</c:v>
                </c:pt>
                <c:pt idx="2">
                  <c:v>Cholesterol management </c:v>
                </c:pt>
                <c:pt idx="3">
                  <c:v>Smoking</c:v>
                </c:pt>
                <c:pt idx="4">
                  <c:v>Addiction Treatment/Substance use disorder </c:v>
                </c:pt>
                <c:pt idx="5">
                  <c:v>Obesity </c:v>
                </c:pt>
                <c:pt idx="6">
                  <c:v>Diabetes </c:v>
                </c:pt>
                <c:pt idx="7">
                  <c:v>Cardio Fitness</c:v>
                </c:pt>
                <c:pt idx="8">
                  <c:v>Stress/Emotional health 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0.16814159292035399</c:v>
                </c:pt>
                <c:pt idx="1">
                  <c:v>0.17886178861788618</c:v>
                </c:pt>
                <c:pt idx="2">
                  <c:v>0.16101694915254236</c:v>
                </c:pt>
                <c:pt idx="3">
                  <c:v>0.14529914529914531</c:v>
                </c:pt>
                <c:pt idx="4">
                  <c:v>0.17599999999999999</c:v>
                </c:pt>
                <c:pt idx="5">
                  <c:v>0.14166666666666666</c:v>
                </c:pt>
                <c:pt idx="6">
                  <c:v>0.12</c:v>
                </c:pt>
                <c:pt idx="7">
                  <c:v>0.11382113821138211</c:v>
                </c:pt>
                <c:pt idx="8">
                  <c:v>8.6956521739130432E-2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F-4EF6-ACD9-115A343795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Ergonomics</c:v>
                </c:pt>
                <c:pt idx="1">
                  <c:v>Sleep</c:v>
                </c:pt>
                <c:pt idx="2">
                  <c:v>Cholesterol management </c:v>
                </c:pt>
                <c:pt idx="3">
                  <c:v>Smoking</c:v>
                </c:pt>
                <c:pt idx="4">
                  <c:v>Addiction Treatment/Substance use disorder </c:v>
                </c:pt>
                <c:pt idx="5">
                  <c:v>Obesity </c:v>
                </c:pt>
                <c:pt idx="6">
                  <c:v>Diabetes </c:v>
                </c:pt>
                <c:pt idx="7">
                  <c:v>Cardio Fitness</c:v>
                </c:pt>
                <c:pt idx="8">
                  <c:v>Stress/Emotional health </c:v>
                </c:pt>
              </c:strCache>
            </c:strRef>
          </c:cat>
          <c:val>
            <c:numRef>
              <c:f>Sheet1!$D$2:$D$10</c:f>
              <c:numCache>
                <c:formatCode>0%</c:formatCode>
                <c:ptCount val="9"/>
                <c:pt idx="0">
                  <c:v>0.39823008849557523</c:v>
                </c:pt>
                <c:pt idx="1">
                  <c:v>0.36585365853658536</c:v>
                </c:pt>
                <c:pt idx="2">
                  <c:v>0.38135593220338981</c:v>
                </c:pt>
                <c:pt idx="3">
                  <c:v>0.37606837606837606</c:v>
                </c:pt>
                <c:pt idx="4">
                  <c:v>0.32</c:v>
                </c:pt>
                <c:pt idx="5">
                  <c:v>0.35</c:v>
                </c:pt>
                <c:pt idx="6">
                  <c:v>0.34399999999999997</c:v>
                </c:pt>
                <c:pt idx="7">
                  <c:v>0.29268292682926828</c:v>
                </c:pt>
                <c:pt idx="8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DF-4EF6-ACD9-115A343795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16108712"/>
        <c:axId val="416115272"/>
      </c:barChart>
      <c:catAx>
        <c:axId val="416108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15272"/>
        <c:crosses val="autoZero"/>
        <c:auto val="1"/>
        <c:lblAlgn val="ctr"/>
        <c:lblOffset val="100"/>
        <c:noMultiLvlLbl val="0"/>
      </c:catAx>
      <c:valAx>
        <c:axId val="416115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08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564794846237576"/>
          <c:y val="8.0162704222274617E-2"/>
          <c:w val="0.63769860976484183"/>
          <c:h val="4.3866960359858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50360757817497"/>
          <c:y val="0.15342186556213919"/>
          <c:w val="0.72330420141288743"/>
          <c:h val="0.717271793967040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Approach to testing </c:v>
                </c:pt>
                <c:pt idx="1">
                  <c:v>Return to work timetable </c:v>
                </c:pt>
                <c:pt idx="2">
                  <c:v>Return to work strategy </c:v>
                </c:pt>
                <c:pt idx="3">
                  <c:v>Handling of individals who have tested positive for COVID-19 </c:v>
                </c:pt>
                <c:pt idx="4">
                  <c:v>Plans to mitigate COVID-19 risk </c:v>
                </c:pt>
                <c:pt idx="5">
                  <c:v>Benefits &amp; Clinical Issues</c:v>
                </c:pt>
                <c:pt idx="6">
                  <c:v>Travel Restrictions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0.29508196721311475</c:v>
                </c:pt>
                <c:pt idx="1">
                  <c:v>0.47619047619047616</c:v>
                </c:pt>
                <c:pt idx="2">
                  <c:v>0.57236842105263153</c:v>
                </c:pt>
                <c:pt idx="3">
                  <c:v>0.63013698630136983</c:v>
                </c:pt>
                <c:pt idx="4">
                  <c:v>0.66666666666666663</c:v>
                </c:pt>
                <c:pt idx="5">
                  <c:v>0.70769230769230773</c:v>
                </c:pt>
                <c:pt idx="6">
                  <c:v>0.84353741496598644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F-4EF6-ACD9-115A343795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Approach to testing </c:v>
                </c:pt>
                <c:pt idx="1">
                  <c:v>Return to work timetable </c:v>
                </c:pt>
                <c:pt idx="2">
                  <c:v>Return to work strategy </c:v>
                </c:pt>
                <c:pt idx="3">
                  <c:v>Handling of individals who have tested positive for COVID-19 </c:v>
                </c:pt>
                <c:pt idx="4">
                  <c:v>Plans to mitigate COVID-19 risk </c:v>
                </c:pt>
                <c:pt idx="5">
                  <c:v>Benefits &amp; Clinical Issues</c:v>
                </c:pt>
                <c:pt idx="6">
                  <c:v>Travel Restrictions 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0.55737704918032782</c:v>
                </c:pt>
                <c:pt idx="1">
                  <c:v>0.48979591836734693</c:v>
                </c:pt>
                <c:pt idx="2">
                  <c:v>0.39473684210526316</c:v>
                </c:pt>
                <c:pt idx="3">
                  <c:v>0.32876712328767121</c:v>
                </c:pt>
                <c:pt idx="4">
                  <c:v>0.31333333333333335</c:v>
                </c:pt>
                <c:pt idx="5">
                  <c:v>0.2076923076923077</c:v>
                </c:pt>
                <c:pt idx="6">
                  <c:v>0.11564625850340136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F-4EF6-ACD9-115A343795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Approach to testing </c:v>
                </c:pt>
                <c:pt idx="1">
                  <c:v>Return to work timetable </c:v>
                </c:pt>
                <c:pt idx="2">
                  <c:v>Return to work strategy </c:v>
                </c:pt>
                <c:pt idx="3">
                  <c:v>Handling of individals who have tested positive for COVID-19 </c:v>
                </c:pt>
                <c:pt idx="4">
                  <c:v>Plans to mitigate COVID-19 risk </c:v>
                </c:pt>
                <c:pt idx="5">
                  <c:v>Benefits &amp; Clinical Issues</c:v>
                </c:pt>
                <c:pt idx="6">
                  <c:v>Travel Restrictions 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0.14754098360655737</c:v>
                </c:pt>
                <c:pt idx="1">
                  <c:v>3.4013605442176874E-2</c:v>
                </c:pt>
                <c:pt idx="2">
                  <c:v>3.2894736842105261E-2</c:v>
                </c:pt>
                <c:pt idx="3">
                  <c:v>4.1095890410958902E-2</c:v>
                </c:pt>
                <c:pt idx="4">
                  <c:v>0.02</c:v>
                </c:pt>
                <c:pt idx="5">
                  <c:v>8.461538461538462E-2</c:v>
                </c:pt>
                <c:pt idx="6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DF-4EF6-ACD9-115A343795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16108712"/>
        <c:axId val="416115272"/>
      </c:barChart>
      <c:catAx>
        <c:axId val="416108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15272"/>
        <c:crosses val="autoZero"/>
        <c:auto val="1"/>
        <c:lblAlgn val="ctr"/>
        <c:lblOffset val="100"/>
        <c:noMultiLvlLbl val="0"/>
      </c:catAx>
      <c:valAx>
        <c:axId val="416115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108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564794846237576"/>
          <c:y val="8.0162704222274617E-2"/>
          <c:w val="0.63769860976484183"/>
          <c:h val="4.3866960359858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cap="none" baseline="0" dirty="0"/>
              <a:t>By Size</a:t>
            </a:r>
            <a:endParaRPr lang="en-US" b="0" dirty="0"/>
          </a:p>
        </c:rich>
      </c:tx>
      <c:layout>
        <c:manualLayout>
          <c:xMode val="edge"/>
          <c:yMode val="edge"/>
          <c:x val="0.40450142847188347"/>
          <c:y val="0.9337068535714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76092258379207"/>
          <c:y val="0.11292545812541104"/>
          <c:w val="0.75663726105033335"/>
          <c:h val="0.935789865094368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23-4901-8717-C98630A6DB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23-4901-8717-C98630A6DB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A23-4901-8717-C98630A6DB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A23-4901-8717-C98630A6DBA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A23-4901-8717-C98630A6DBA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D9A31D2-9564-466C-AC9C-91BDF0E92A6B}" type="CATEGORYNAME">
                      <a:rPr lang="en-US" sz="2000" smtClean="0"/>
                      <a:pPr/>
                      <a:t>[CATEGORY NAME]</a:t>
                    </a:fld>
                    <a:endParaRPr lang="en-US" sz="2000" baseline="0" dirty="0"/>
                  </a:p>
                  <a:p>
                    <a:r>
                      <a:rPr lang="en-US" baseline="0" dirty="0"/>
                      <a:t> </a:t>
                    </a:r>
                    <a:fld id="{5B7C10B4-835F-4F6E-830D-899344BD0BE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A23-4901-8717-C98630A6DBA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050F493-3E76-43D6-9405-7D7F210E666A}" type="CATEGORYNAME">
                      <a:rPr lang="en-US" sz="2000" b="0" smtClean="0"/>
                      <a:pPr/>
                      <a:t>[CATEGORY NAME]</a:t>
                    </a:fld>
                    <a:endParaRPr lang="en-US" sz="2000" b="0" baseline="0" dirty="0"/>
                  </a:p>
                  <a:p>
                    <a:r>
                      <a:rPr lang="en-US" b="0" baseline="0" dirty="0"/>
                      <a:t> </a:t>
                    </a:r>
                    <a:fld id="{DDC61E36-9267-40D9-97AD-4AE9E646FFEA}" type="VALUE">
                      <a:rPr lang="en-US" b="0" baseline="0"/>
                      <a:pPr/>
                      <a:t>[VALUE]</a:t>
                    </a:fld>
                    <a:endParaRPr lang="en-US" b="0" baseline="0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A23-4901-8717-C98630A6DBA2}"/>
                </c:ext>
              </c:extLst>
            </c:dLbl>
            <c:dLbl>
              <c:idx val="2"/>
              <c:layout>
                <c:manualLayout>
                  <c:x val="8.3991545304624535E-2"/>
                  <c:y val="-0.16267856274790476"/>
                </c:manualLayout>
              </c:layout>
              <c:tx>
                <c:rich>
                  <a:bodyPr/>
                  <a:lstStyle/>
                  <a:p>
                    <a:fld id="{05CC48D5-9F2B-4AFF-8B7C-E2B8946AB7E6}" type="CATEGORYNAME">
                      <a:rPr lang="en-US" sz="2000" smtClean="0"/>
                      <a:pPr/>
                      <a:t>[CATEGORY NAME]</a:t>
                    </a:fld>
                    <a:endParaRPr lang="en-US" sz="2000" dirty="0"/>
                  </a:p>
                  <a:p>
                    <a:fld id="{3DAC3AAC-A271-4733-AE87-250AFB2EE879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A23-4901-8717-C98630A6DBA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B95EB62-E9F4-4BDC-839F-4B59F5FBAFFD}" type="CATEGORYNAME">
                      <a:rPr lang="en-US" sz="2000" smtClean="0"/>
                      <a:pPr/>
                      <a:t>[CATEGORY NAME]</a:t>
                    </a:fld>
                    <a:endParaRPr lang="en-US" sz="2000" baseline="0" dirty="0"/>
                  </a:p>
                  <a:p>
                    <a:fld id="{D54ED833-5084-4822-8C68-1AA7CCD09743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A23-4901-8717-C98630A6DBA2}"/>
                </c:ext>
              </c:extLst>
            </c:dLbl>
            <c:dLbl>
              <c:idx val="4"/>
              <c:layout>
                <c:manualLayout>
                  <c:x val="0.18515968689754483"/>
                  <c:y val="0.19450639204117459"/>
                </c:manualLayout>
              </c:layout>
              <c:tx>
                <c:rich>
                  <a:bodyPr/>
                  <a:lstStyle/>
                  <a:p>
                    <a:fld id="{BE68BE9B-D4C5-46F2-9542-AA67DD87C044}" type="CATEGORYNAME">
                      <a:rPr lang="en-US" sz="2000" smtClean="0"/>
                      <a:pPr/>
                      <a:t>[CATEGORY NAME]</a:t>
                    </a:fld>
                    <a:endParaRPr lang="en-US" sz="2000" baseline="0" dirty="0"/>
                  </a:p>
                  <a:p>
                    <a:r>
                      <a:rPr lang="en-US" baseline="0" dirty="0"/>
                      <a:t> </a:t>
                    </a:r>
                    <a:fld id="{03E72C3B-C007-4B24-BE8F-DDDDB9F99EA9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A23-4901-8717-C98630A6D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Fewer than 500</c:v>
                </c:pt>
                <c:pt idx="1">
                  <c:v>500 - 999</c:v>
                </c:pt>
                <c:pt idx="2">
                  <c:v>1,000 - 4,999</c:v>
                </c:pt>
                <c:pt idx="3">
                  <c:v>5,000 - 9,999</c:v>
                </c:pt>
                <c:pt idx="4">
                  <c:v>10,000 +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</c:v>
                </c:pt>
                <c:pt idx="1">
                  <c:v>0.12</c:v>
                </c:pt>
                <c:pt idx="2">
                  <c:v>0.28999999999999998</c:v>
                </c:pt>
                <c:pt idx="3">
                  <c:v>0.1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23-4901-8717-C98630A6DBA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B84-4E9C-8A57-2A8084ED4B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Currently in place</c:v>
                </c:pt>
                <c:pt idx="1">
                  <c:v>Considering within the next 60 days</c:v>
                </c:pt>
                <c:pt idx="2">
                  <c:v>Not considering within the next 60 days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0.87765957446808507</c:v>
                </c:pt>
                <c:pt idx="1">
                  <c:v>0.1</c:v>
                </c:pt>
                <c:pt idx="2">
                  <c:v>1.5957446808510637E-2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84-4E9C-8A57-2A8084ED4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5665896"/>
        <c:axId val="975658024"/>
      </c:barChart>
      <c:catAx>
        <c:axId val="97566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658024"/>
        <c:crosses val="autoZero"/>
        <c:auto val="1"/>
        <c:lblAlgn val="ctr"/>
        <c:lblOffset val="100"/>
        <c:noMultiLvlLbl val="0"/>
      </c:catAx>
      <c:valAx>
        <c:axId val="975658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566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10398546830365"/>
          <c:y val="0.10648473391013907"/>
          <c:w val="0.7408960145316964"/>
          <c:h val="0.866392208307318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Employee Advocates (e.g. sub-group populations) </c:v>
                </c:pt>
                <c:pt idx="1">
                  <c:v>External consultant</c:v>
                </c:pt>
                <c:pt idx="2">
                  <c:v>Union Representatives</c:v>
                </c:pt>
                <c:pt idx="3">
                  <c:v>Facilities/landlord </c:v>
                </c:pt>
                <c:pt idx="4">
                  <c:v>Finance </c:v>
                </c:pt>
                <c:pt idx="5">
                  <c:v>Comp &amp; Benefits </c:v>
                </c:pt>
                <c:pt idx="6">
                  <c:v>Legal </c:v>
                </c:pt>
                <c:pt idx="7">
                  <c:v>Safety  </c:v>
                </c:pt>
                <c:pt idx="8">
                  <c:v>Operations</c:v>
                </c:pt>
                <c:pt idx="9">
                  <c:v>Communications </c:v>
                </c:pt>
                <c:pt idx="10">
                  <c:v>Human Resources </c:v>
                </c:pt>
                <c:pt idx="11">
                  <c:v>Senior Leadership 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0.390625</c:v>
                </c:pt>
                <c:pt idx="1">
                  <c:v>0.41818181818181815</c:v>
                </c:pt>
                <c:pt idx="2">
                  <c:v>0.44736842105263158</c:v>
                </c:pt>
                <c:pt idx="3">
                  <c:v>0.79069767441860461</c:v>
                </c:pt>
                <c:pt idx="4">
                  <c:v>0.84328358208955223</c:v>
                </c:pt>
                <c:pt idx="5">
                  <c:v>0.86821705426356588</c:v>
                </c:pt>
                <c:pt idx="6">
                  <c:v>0.88188976377952755</c:v>
                </c:pt>
                <c:pt idx="7">
                  <c:v>0.9</c:v>
                </c:pt>
                <c:pt idx="8">
                  <c:v>0.93125000000000002</c:v>
                </c:pt>
                <c:pt idx="9">
                  <c:v>0.93525179856115104</c:v>
                </c:pt>
                <c:pt idx="10">
                  <c:v>0.95580110497237569</c:v>
                </c:pt>
                <c:pt idx="11">
                  <c:v>0.95675675675675675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F-4AF0-8124-D39F85612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8F-4AF0-8124-D39F85612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Employee Advocates (e.g. sub-group populations) </c:v>
                </c:pt>
                <c:pt idx="1">
                  <c:v>External consultant</c:v>
                </c:pt>
                <c:pt idx="2">
                  <c:v>Union Representatives</c:v>
                </c:pt>
                <c:pt idx="3">
                  <c:v>Facilities/landlord </c:v>
                </c:pt>
                <c:pt idx="4">
                  <c:v>Finance </c:v>
                </c:pt>
                <c:pt idx="5">
                  <c:v>Comp &amp; Benefits </c:v>
                </c:pt>
                <c:pt idx="6">
                  <c:v>Legal </c:v>
                </c:pt>
                <c:pt idx="7">
                  <c:v>Safety  </c:v>
                </c:pt>
                <c:pt idx="8">
                  <c:v>Operations</c:v>
                </c:pt>
                <c:pt idx="9">
                  <c:v>Communications </c:v>
                </c:pt>
                <c:pt idx="10">
                  <c:v>Human Resources </c:v>
                </c:pt>
                <c:pt idx="11">
                  <c:v>Senior Leadership 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0.21875</c:v>
                </c:pt>
                <c:pt idx="1">
                  <c:v>0.14545454545454545</c:v>
                </c:pt>
                <c:pt idx="2">
                  <c:v>0.23684210526315788</c:v>
                </c:pt>
                <c:pt idx="3">
                  <c:v>0.11627906976744186</c:v>
                </c:pt>
                <c:pt idx="4">
                  <c:v>7.4626865671641784E-2</c:v>
                </c:pt>
                <c:pt idx="5">
                  <c:v>6.2015503875968991E-2</c:v>
                </c:pt>
                <c:pt idx="6">
                  <c:v>6.2992125984251968E-2</c:v>
                </c:pt>
                <c:pt idx="7">
                  <c:v>8.666666666666667E-2</c:v>
                </c:pt>
                <c:pt idx="8">
                  <c:v>5.6250000000000001E-2</c:v>
                </c:pt>
                <c:pt idx="9">
                  <c:v>5.7553956834532377E-2</c:v>
                </c:pt>
                <c:pt idx="10">
                  <c:v>4.4198895027624308E-2</c:v>
                </c:pt>
                <c:pt idx="11">
                  <c:v>4.3243243243243246E-2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8F-4AF0-8124-D39F85612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the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880717042215769E-3"/>
                  <c:y val="-9.983007695031368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8F-4AF0-8124-D39F8561262E}"/>
                </c:ext>
              </c:extLst>
            </c:dLbl>
            <c:dLbl>
              <c:idx val="4"/>
              <c:layout>
                <c:manualLayout>
                  <c:x val="1.939377465383501E-3"/>
                  <c:y val="8.168009743299391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438301362690676E-2"/>
                      <c:h val="9.16178426206748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38F-4AF0-8124-D39F8561262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DE-4758-8DAF-7B1113B049B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DE-4758-8DAF-7B1113B04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Employee Advocates (e.g. sub-group populations) </c:v>
                </c:pt>
                <c:pt idx="1">
                  <c:v>External consultant</c:v>
                </c:pt>
                <c:pt idx="2">
                  <c:v>Union Representatives</c:v>
                </c:pt>
                <c:pt idx="3">
                  <c:v>Facilities/landlord </c:v>
                </c:pt>
                <c:pt idx="4">
                  <c:v>Finance </c:v>
                </c:pt>
                <c:pt idx="5">
                  <c:v>Comp &amp; Benefits </c:v>
                </c:pt>
                <c:pt idx="6">
                  <c:v>Legal </c:v>
                </c:pt>
                <c:pt idx="7">
                  <c:v>Safety  </c:v>
                </c:pt>
                <c:pt idx="8">
                  <c:v>Operations</c:v>
                </c:pt>
                <c:pt idx="9">
                  <c:v>Communications </c:v>
                </c:pt>
                <c:pt idx="10">
                  <c:v>Human Resources </c:v>
                </c:pt>
                <c:pt idx="11">
                  <c:v>Senior Leadership 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0.390625</c:v>
                </c:pt>
                <c:pt idx="1">
                  <c:v>0.43636363636363634</c:v>
                </c:pt>
                <c:pt idx="2">
                  <c:v>0.31578947368421051</c:v>
                </c:pt>
                <c:pt idx="3">
                  <c:v>9.3023255813953487E-2</c:v>
                </c:pt>
                <c:pt idx="4">
                  <c:v>8.2089552238805971E-2</c:v>
                </c:pt>
                <c:pt idx="5">
                  <c:v>6.9767441860465115E-2</c:v>
                </c:pt>
                <c:pt idx="6">
                  <c:v>5.5118110236220472E-2</c:v>
                </c:pt>
                <c:pt idx="7">
                  <c:v>1.3333333333333334E-2</c:v>
                </c:pt>
                <c:pt idx="8">
                  <c:v>1.2500000000000001E-2</c:v>
                </c:pt>
                <c:pt idx="9">
                  <c:v>7.1942446043165471E-3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8F-4AF0-8124-D39F8561262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100"/>
        <c:axId val="644926752"/>
        <c:axId val="644924456"/>
      </c:barChart>
      <c:catAx>
        <c:axId val="64492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24456"/>
        <c:crosses val="autoZero"/>
        <c:auto val="1"/>
        <c:lblAlgn val="ctr"/>
        <c:lblOffset val="100"/>
        <c:noMultiLvlLbl val="0"/>
      </c:catAx>
      <c:valAx>
        <c:axId val="64492445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49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724443023528472"/>
          <c:y val="2.1218817122120748E-2"/>
          <c:w val="0.8752788649464911"/>
          <c:h val="5.94484933993547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Overall</a:t>
            </a:r>
          </a:p>
        </c:rich>
      </c:tx>
      <c:layout>
        <c:manualLayout>
          <c:xMode val="edge"/>
          <c:yMode val="edge"/>
          <c:x val="0.50489332254704711"/>
          <c:y val="7.13389764148850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910402492153628"/>
          <c:y val="0.11837457980687546"/>
          <c:w val="0.74089597507846372"/>
          <c:h val="0.8640142423304515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Not applicable</c:v>
                </c:pt>
                <c:pt idx="1">
                  <c:v>Not considering within the next 60 days </c:v>
                </c:pt>
                <c:pt idx="2">
                  <c:v>Considering within the next 60 days </c:v>
                </c:pt>
                <c:pt idx="3">
                  <c:v>Currently in place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0.37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F-4AF0-8124-D39F8561262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100"/>
        <c:axId val="644926752"/>
        <c:axId val="644924456"/>
      </c:barChart>
      <c:dateAx>
        <c:axId val="64492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24456"/>
        <c:crosses val="autoZero"/>
        <c:auto val="0"/>
        <c:lblOffset val="50"/>
        <c:baseTimeUnit val="days"/>
      </c:dateAx>
      <c:valAx>
        <c:axId val="64492445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492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7999959540305"/>
          <c:y val="0.10648473391013907"/>
          <c:w val="0.82092000040459701"/>
          <c:h val="0.866392208307318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Business Consultants </c:v>
                </c:pt>
                <c:pt idx="1">
                  <c:v>Public School Administration</c:v>
                </c:pt>
                <c:pt idx="2">
                  <c:v>HR Consultants </c:v>
                </c:pt>
                <c:pt idx="3">
                  <c:v>Local Health Systems </c:v>
                </c:pt>
                <c:pt idx="4">
                  <c:v>World Health Organization </c:v>
                </c:pt>
                <c:pt idx="5">
                  <c:v>Industry-specific associations </c:v>
                </c:pt>
                <c:pt idx="6">
                  <c:v>Community Public Health </c:v>
                </c:pt>
                <c:pt idx="7">
                  <c:v>County/City/Local Guidance </c:v>
                </c:pt>
                <c:pt idx="8">
                  <c:v>Centers for Disease Control </c:v>
                </c:pt>
                <c:pt idx="9">
                  <c:v>State Guidance </c:v>
                </c:pt>
                <c:pt idx="10">
                  <c:v>Federal Guidance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0.50632911392405067</c:v>
                </c:pt>
                <c:pt idx="1">
                  <c:v>0.53623188405797106</c:v>
                </c:pt>
                <c:pt idx="2">
                  <c:v>0.59036144578313254</c:v>
                </c:pt>
                <c:pt idx="3">
                  <c:v>0.68316831683168322</c:v>
                </c:pt>
                <c:pt idx="4">
                  <c:v>0.75423728813559321</c:v>
                </c:pt>
                <c:pt idx="5">
                  <c:v>0.78260869565217395</c:v>
                </c:pt>
                <c:pt idx="6">
                  <c:v>0.80645161290322576</c:v>
                </c:pt>
                <c:pt idx="7">
                  <c:v>0.92024539877300615</c:v>
                </c:pt>
                <c:pt idx="8">
                  <c:v>0.94594594594594594</c:v>
                </c:pt>
                <c:pt idx="9">
                  <c:v>0.95187165775401072</c:v>
                </c:pt>
                <c:pt idx="10">
                  <c:v>0.96132596685082872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F-4AF0-8124-D39F85612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Business Consultants </c:v>
                </c:pt>
                <c:pt idx="1">
                  <c:v>Public School Administration</c:v>
                </c:pt>
                <c:pt idx="2">
                  <c:v>HR Consultants </c:v>
                </c:pt>
                <c:pt idx="3">
                  <c:v>Local Health Systems </c:v>
                </c:pt>
                <c:pt idx="4">
                  <c:v>World Health Organization </c:v>
                </c:pt>
                <c:pt idx="5">
                  <c:v>Industry-specific associations </c:v>
                </c:pt>
                <c:pt idx="6">
                  <c:v>Community Public Health </c:v>
                </c:pt>
                <c:pt idx="7">
                  <c:v>County/City/Local Guidance </c:v>
                </c:pt>
                <c:pt idx="8">
                  <c:v>Centers for Disease Control </c:v>
                </c:pt>
                <c:pt idx="9">
                  <c:v>State Guidance </c:v>
                </c:pt>
                <c:pt idx="10">
                  <c:v>Federal Guidance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0.16455696202531644</c:v>
                </c:pt>
                <c:pt idx="1">
                  <c:v>0.14492753623188406</c:v>
                </c:pt>
                <c:pt idx="2">
                  <c:v>9.6385542168674704E-2</c:v>
                </c:pt>
                <c:pt idx="3">
                  <c:v>0.16831683168316833</c:v>
                </c:pt>
                <c:pt idx="4">
                  <c:v>8.4745762711864403E-2</c:v>
                </c:pt>
                <c:pt idx="5">
                  <c:v>9.5652173913043481E-2</c:v>
                </c:pt>
                <c:pt idx="6">
                  <c:v>8.8709677419354843E-2</c:v>
                </c:pt>
                <c:pt idx="7">
                  <c:v>7.3619631901840496E-2</c:v>
                </c:pt>
                <c:pt idx="8">
                  <c:v>4.8648648648648651E-2</c:v>
                </c:pt>
                <c:pt idx="9">
                  <c:v>4.2780748663101602E-2</c:v>
                </c:pt>
                <c:pt idx="10">
                  <c:v>3.3149171270718231E-2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8F-4AF0-8124-D39F85612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the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880717042215769E-3"/>
                  <c:y val="-9.9830076950313683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8F-4AF0-8124-D39F8561262E}"/>
                </c:ext>
              </c:extLst>
            </c:dLbl>
            <c:dLbl>
              <c:idx val="4"/>
              <c:layout>
                <c:manualLayout>
                  <c:x val="1.4378181129405218E-2"/>
                  <c:y val="1.03404067520000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152596438651045E-2"/>
                      <c:h val="9.16177826160957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38F-4AF0-8124-D39F8561262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DE-4758-8DAF-7B1113B049B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DE-4758-8DAF-7B1113B049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Business Consultants </c:v>
                </c:pt>
                <c:pt idx="1">
                  <c:v>Public School Administration</c:v>
                </c:pt>
                <c:pt idx="2">
                  <c:v>HR Consultants </c:v>
                </c:pt>
                <c:pt idx="3">
                  <c:v>Local Health Systems </c:v>
                </c:pt>
                <c:pt idx="4">
                  <c:v>World Health Organization </c:v>
                </c:pt>
                <c:pt idx="5">
                  <c:v>Industry-specific associations </c:v>
                </c:pt>
                <c:pt idx="6">
                  <c:v>Community Public Health </c:v>
                </c:pt>
                <c:pt idx="7">
                  <c:v>County/City/Local Guidance </c:v>
                </c:pt>
                <c:pt idx="8">
                  <c:v>Centers for Disease Control </c:v>
                </c:pt>
                <c:pt idx="9">
                  <c:v>State Guidance </c:v>
                </c:pt>
                <c:pt idx="10">
                  <c:v>Federal Guidance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0.32911392405063289</c:v>
                </c:pt>
                <c:pt idx="1">
                  <c:v>0.3188405797101449</c:v>
                </c:pt>
                <c:pt idx="2">
                  <c:v>0.31325301204819278</c:v>
                </c:pt>
                <c:pt idx="3">
                  <c:v>0.14851485148514851</c:v>
                </c:pt>
                <c:pt idx="4">
                  <c:v>0.16101694915254236</c:v>
                </c:pt>
                <c:pt idx="5">
                  <c:v>0.12173913043478261</c:v>
                </c:pt>
                <c:pt idx="6">
                  <c:v>0.10483870967741936</c:v>
                </c:pt>
                <c:pt idx="7">
                  <c:v>6.1349693251533744E-3</c:v>
                </c:pt>
                <c:pt idx="8">
                  <c:v>5.4054054054054057E-3</c:v>
                </c:pt>
                <c:pt idx="9">
                  <c:v>5.3475935828877002E-3</c:v>
                </c:pt>
                <c:pt idx="10">
                  <c:v>5.5248618784530384E-3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8F-4AF0-8124-D39F8561262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100"/>
        <c:axId val="644926752"/>
        <c:axId val="644924456"/>
      </c:barChart>
      <c:catAx>
        <c:axId val="64492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24456"/>
        <c:crosses val="autoZero"/>
        <c:auto val="1"/>
        <c:lblAlgn val="ctr"/>
        <c:lblOffset val="100"/>
        <c:noMultiLvlLbl val="0"/>
      </c:catAx>
      <c:valAx>
        <c:axId val="64492445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49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724443023528472"/>
          <c:y val="2.1218817122120748E-2"/>
          <c:w val="0.8752788649464911"/>
          <c:h val="5.94484933993547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7999959540305"/>
          <c:y val="0.10648475040439463"/>
          <c:w val="0.82092000040459701"/>
          <c:h val="0.866392208307318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2A8-470A-AC4C-762EB1E8B3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2A8-470A-AC4C-762EB1E8B3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37-7443-8AB7-26380990C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7999959540305"/>
          <c:y val="0.10648473391013907"/>
          <c:w val="0.82092000040459701"/>
          <c:h val="0.866392208307318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031217120974378E-2"/>
                  <c:y val="2.814897234086307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8D-4F0A-97E8-450E95D4B3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Positive antibody testing </c:v>
                </c:pt>
                <c:pt idx="1">
                  <c:v>Tested &amp; Free of COVID-19 </c:v>
                </c:pt>
                <c:pt idx="2">
                  <c:v>Employee pledge to social distancing both inside and outside the workplace</c:v>
                </c:pt>
                <c:pt idx="3">
                  <c:v>Daily screenings for COVID-19 symptoms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9.6153846153846159E-3</c:v>
                </c:pt>
                <c:pt idx="1">
                  <c:v>0.22123893805309736</c:v>
                </c:pt>
                <c:pt idx="2">
                  <c:v>0.46456692913385828</c:v>
                </c:pt>
                <c:pt idx="3">
                  <c:v>0.50769230769230766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D-4F0A-97E8-450E95D4B3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536468416588621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8D-4F0A-97E8-450E95D4B3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Positive antibody testing </c:v>
                </c:pt>
                <c:pt idx="1">
                  <c:v>Tested &amp; Free of COVID-19 </c:v>
                </c:pt>
                <c:pt idx="2">
                  <c:v>Employee pledge to social distancing both inside and outside the workplace</c:v>
                </c:pt>
                <c:pt idx="3">
                  <c:v>Daily screenings for COVID-19 symptoms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0.45192307692307693</c:v>
                </c:pt>
                <c:pt idx="1">
                  <c:v>0.38938053097345132</c:v>
                </c:pt>
                <c:pt idx="2">
                  <c:v>0.37795275590551181</c:v>
                </c:pt>
                <c:pt idx="3">
                  <c:v>0.2846153846153846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8D-4F0A-97E8-450E95D4B3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the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152596438651045E-2"/>
                      <c:h val="9.16177826160957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78D-4F0A-97E8-450E95D4B3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Positive antibody testing </c:v>
                </c:pt>
                <c:pt idx="1">
                  <c:v>Tested &amp; Free of COVID-19 </c:v>
                </c:pt>
                <c:pt idx="2">
                  <c:v>Employee pledge to social distancing both inside and outside the workplace</c:v>
                </c:pt>
                <c:pt idx="3">
                  <c:v>Daily screenings for COVID-19 symptoms 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0.53846153846153844</c:v>
                </c:pt>
                <c:pt idx="1">
                  <c:v>0.38938053097345132</c:v>
                </c:pt>
                <c:pt idx="2">
                  <c:v>0.15748031496062992</c:v>
                </c:pt>
                <c:pt idx="3">
                  <c:v>0.2076923076923077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8D-4F0A-97E8-450E95D4B3A9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100"/>
        <c:axId val="644926752"/>
        <c:axId val="644924456"/>
      </c:barChart>
      <c:catAx>
        <c:axId val="64492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24456"/>
        <c:crosses val="autoZero"/>
        <c:auto val="1"/>
        <c:lblAlgn val="ctr"/>
        <c:lblOffset val="100"/>
        <c:noMultiLvlLbl val="0"/>
      </c:catAx>
      <c:valAx>
        <c:axId val="64492445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49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9636135394331291E-2"/>
          <c:y val="1.1706894546949754E-2"/>
          <c:w val="0.8752788649464911"/>
          <c:h val="5.94484933993547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07999959540305"/>
          <c:y val="0.10648473391013907"/>
          <c:w val="0.82092000040459701"/>
          <c:h val="0.866392208307318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Currently in place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Postive anitbody test </c:v>
                </c:pt>
                <c:pt idx="1">
                  <c:v>1 or 2 negative COVID-19 PCR Diagnostic Tests</c:v>
                </c:pt>
                <c:pt idx="2">
                  <c:v>Employee pledge to social distancing both inside and outside the workplace</c:v>
                </c:pt>
                <c:pt idx="3">
                  <c:v>Number of days since first symptoms </c:v>
                </c:pt>
                <c:pt idx="4">
                  <c:v>Number of days symptom free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2.3255813953488372E-2</c:v>
                </c:pt>
                <c:pt idx="1">
                  <c:v>0.38775510204081631</c:v>
                </c:pt>
                <c:pt idx="2">
                  <c:v>0.53333333333333333</c:v>
                </c:pt>
                <c:pt idx="3">
                  <c:v>0.71900826446280997</c:v>
                </c:pt>
                <c:pt idx="4">
                  <c:v>0.77519379844961245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F-4AF0-8124-D39F85612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Considering within the next 60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Postive anitbody test </c:v>
                </c:pt>
                <c:pt idx="1">
                  <c:v>1 or 2 negative COVID-19 PCR Diagnostic Tests</c:v>
                </c:pt>
                <c:pt idx="2">
                  <c:v>Employee pledge to social distancing both inside and outside the workplace</c:v>
                </c:pt>
                <c:pt idx="3">
                  <c:v>Number of days since first symptoms </c:v>
                </c:pt>
                <c:pt idx="4">
                  <c:v>Number of days symptom free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0.53488372093023251</c:v>
                </c:pt>
                <c:pt idx="1">
                  <c:v>0.37755102040816324</c:v>
                </c:pt>
                <c:pt idx="2">
                  <c:v>0.27619047619047621</c:v>
                </c:pt>
                <c:pt idx="3">
                  <c:v>0.21487603305785125</c:v>
                </c:pt>
                <c:pt idx="4">
                  <c:v>0.19379844961240311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8F-4AF0-8124-D39F85612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considering within the next 60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152596438651045E-2"/>
                      <c:h val="9.16177826160957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38F-4AF0-8124-D39F856126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Postive anitbody test </c:v>
                </c:pt>
                <c:pt idx="1">
                  <c:v>1 or 2 negative COVID-19 PCR Diagnostic Tests</c:v>
                </c:pt>
                <c:pt idx="2">
                  <c:v>Employee pledge to social distancing both inside and outside the workplace</c:v>
                </c:pt>
                <c:pt idx="3">
                  <c:v>Number of days since first symptoms </c:v>
                </c:pt>
                <c:pt idx="4">
                  <c:v>Number of days symptom free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0.44186046511627908</c:v>
                </c:pt>
                <c:pt idx="1">
                  <c:v>0.23469387755102042</c:v>
                </c:pt>
                <c:pt idx="2">
                  <c:v>0.19047619047619047</c:v>
                </c:pt>
                <c:pt idx="3">
                  <c:v>6.6115702479338845E-2</c:v>
                </c:pt>
                <c:pt idx="4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8F-4AF0-8124-D39F8561262E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70"/>
        <c:overlap val="100"/>
        <c:axId val="644926752"/>
        <c:axId val="644924456"/>
      </c:barChart>
      <c:catAx>
        <c:axId val="64492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924456"/>
        <c:crosses val="autoZero"/>
        <c:auto val="1"/>
        <c:lblAlgn val="ctr"/>
        <c:lblOffset val="100"/>
        <c:noMultiLvlLbl val="0"/>
      </c:catAx>
      <c:valAx>
        <c:axId val="64492445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492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9636135394331291E-2"/>
          <c:y val="1.1706894546949754E-2"/>
          <c:w val="0.8752788649464911"/>
          <c:h val="5.944849339935476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420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98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wall, indoor, sky&#10;&#10;Description automatically generated">
            <a:extLst>
              <a:ext uri="{FF2B5EF4-FFF2-40B4-BE49-F238E27FC236}">
                <a16:creationId xmlns:a16="http://schemas.microsoft.com/office/drawing/2014/main" id="{0C220179-5C7C-BC43-A50E-714EF71B2F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93601"/>
            <a:ext cx="12192000" cy="6464401"/>
          </a:xfrm>
          <a:prstGeom prst="rect">
            <a:avLst/>
          </a:prstGeom>
        </p:spPr>
      </p:pic>
      <p:sp>
        <p:nvSpPr>
          <p:cNvPr id="21" name="Content Placeholder 20"/>
          <p:cNvSpPr>
            <a:spLocks noGrp="1"/>
          </p:cNvSpPr>
          <p:nvPr>
            <p:ph sz="quarter" idx="10" hasCustomPrompt="1"/>
          </p:nvPr>
        </p:nvSpPr>
        <p:spPr>
          <a:xfrm>
            <a:off x="914400" y="2057769"/>
            <a:ext cx="10363200" cy="182133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400" b="0" baseline="0">
                <a:solidFill>
                  <a:schemeClr val="tx2"/>
                </a:solidFill>
              </a:defRPr>
            </a:lvl1pPr>
            <a:lvl2pPr>
              <a:defRPr sz="3200" b="1"/>
            </a:lvl2pPr>
            <a:lvl3pPr>
              <a:defRPr sz="3200" b="1"/>
            </a:lvl3pPr>
            <a:lvl4pPr>
              <a:defRPr sz="3200" b="1"/>
            </a:lvl4pPr>
            <a:lvl5pPr>
              <a:defRPr sz="3200" b="1"/>
            </a:lvl5pPr>
          </a:lstStyle>
          <a:p>
            <a:pPr lvl="0"/>
            <a:r>
              <a:rPr lang="en-US" dirty="0"/>
              <a:t>Slide Title Header — Calibri 44pt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 hasCustomPrompt="1"/>
          </p:nvPr>
        </p:nvSpPr>
        <p:spPr>
          <a:xfrm>
            <a:off x="914400" y="4025696"/>
            <a:ext cx="10363200" cy="1821339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 for </a:t>
            </a:r>
            <a:r>
              <a:rPr lang="en-US" dirty="0" err="1"/>
              <a:t>Powerpoint</a:t>
            </a:r>
            <a:r>
              <a:rPr lang="en-US" dirty="0"/>
              <a:t> Slideshow – 24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187346-4F83-104C-949C-280F41E6F702}"/>
              </a:ext>
            </a:extLst>
          </p:cNvPr>
          <p:cNvSpPr/>
          <p:nvPr userDrawn="1"/>
        </p:nvSpPr>
        <p:spPr>
          <a:xfrm>
            <a:off x="0" y="0"/>
            <a:ext cx="12192000" cy="396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66EDFF-2C04-204E-BCA9-5DF492799A8F}"/>
              </a:ext>
            </a:extLst>
          </p:cNvPr>
          <p:cNvSpPr/>
          <p:nvPr userDrawn="1"/>
        </p:nvSpPr>
        <p:spPr>
          <a:xfrm>
            <a:off x="-3" y="396243"/>
            <a:ext cx="12192000" cy="92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5B62DAB-ED19-7F4F-95DD-D6DFC95C9B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7" y="5759777"/>
            <a:ext cx="3307927" cy="70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89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783775" y="2165009"/>
            <a:ext cx="10515600" cy="3443312"/>
          </a:xfrm>
          <a:ln>
            <a:noFill/>
          </a:ln>
        </p:spPr>
        <p:txBody>
          <a:bodyPr numCol="2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sz="2000" b="0" i="0" u="none" spc="0" baseline="0">
                <a:solidFill>
                  <a:schemeClr val="tx1"/>
                </a:solidFill>
                <a:uFill>
                  <a:solidFill>
                    <a:schemeClr val="accent4"/>
                  </a:solidFill>
                </a:uFill>
                <a:latin typeface="Calibri Light" charset="0"/>
                <a:ea typeface="Calibri Light" charset="0"/>
                <a:cs typeface="Calibri Light" charset="0"/>
              </a:defRPr>
            </a:lvl1pPr>
            <a:lvl2pPr marL="219456" indent="-201168">
              <a:buSzPct val="10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j-lt"/>
              </a:defRPr>
            </a:lvl2pPr>
            <a:lvl3pPr>
              <a:defRPr sz="2000">
                <a:latin typeface="+mj-lt"/>
              </a:defRPr>
            </a:lvl3pPr>
            <a:lvl4pPr marL="1149350" marR="0" indent="-2317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1"/>
            <a:r>
              <a:rPr lang="en-US" dirty="0"/>
              <a:t>First level–Normal case, Calibri Light, 18 pt.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Approximately across the U.S., serving nearly every major metropolitan area and multiple primarily rural states</a:t>
            </a:r>
          </a:p>
          <a:p>
            <a:pPr lvl="1"/>
            <a:r>
              <a:rPr lang="en-US" dirty="0"/>
              <a:t>First level–Normal case, Calibri Light, 18 pt.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Approximately across the U.S., serving nearly every major metropolitan area and multiple primarily rural states</a:t>
            </a:r>
          </a:p>
          <a:p>
            <a:pPr lvl="1"/>
            <a:r>
              <a:rPr lang="en-US" dirty="0"/>
              <a:t>First level–Normal case, Calibri Light, 18 pt.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Approximately across the U.S., serving nearly every major metropolitan area and multiple primarily rural states</a:t>
            </a:r>
          </a:p>
          <a:p>
            <a:pPr lvl="1"/>
            <a:r>
              <a:rPr lang="en-US" dirty="0"/>
              <a:t>First level–Normal case, Calibri Light, 18 pt.</a:t>
            </a:r>
          </a:p>
          <a:p>
            <a:pPr lvl="1">
              <a:buSzPct val="100000"/>
              <a:buFont typeface="Wingdings" pitchFamily="2" charset="2"/>
              <a:buChar char="§"/>
            </a:pPr>
            <a:r>
              <a:rPr lang="en-US" dirty="0">
                <a:latin typeface="Calibri Light" charset="0"/>
                <a:ea typeface="Calibri Light" charset="0"/>
                <a:cs typeface="Calibri Light" charset="0"/>
              </a:rPr>
              <a:t>Approximately across the U.S., serving nearly every major metropolitan area and multiple primarily rural states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783167" y="844550"/>
            <a:ext cx="10515600" cy="6517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 b="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Alternate Page Header — Calibri 28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6683F1B-6F81-C04D-8B0A-63ED05856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27" y="5769204"/>
            <a:ext cx="3307927" cy="69255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E05E2DF-D7FA-0A45-8FB3-DA49096EA17F}"/>
              </a:ext>
            </a:extLst>
          </p:cNvPr>
          <p:cNvSpPr/>
          <p:nvPr userDrawn="1"/>
        </p:nvSpPr>
        <p:spPr>
          <a:xfrm>
            <a:off x="0" y="0"/>
            <a:ext cx="12192000" cy="396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1E203F-21E7-BD41-9DDE-5CF9E954FABE}"/>
              </a:ext>
            </a:extLst>
          </p:cNvPr>
          <p:cNvSpPr/>
          <p:nvPr userDrawn="1"/>
        </p:nvSpPr>
        <p:spPr>
          <a:xfrm>
            <a:off x="-3" y="396243"/>
            <a:ext cx="12192000" cy="923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981AAAF9-C5D6-8B4A-A645-1A61FFB999E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167" y="1588634"/>
            <a:ext cx="10515600" cy="48400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0" baseline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Alternate Page </a:t>
            </a:r>
            <a:r>
              <a:rPr lang="en-US" dirty="0" err="1"/>
              <a:t>subheader</a:t>
            </a:r>
            <a:r>
              <a:rPr lang="en-US" dirty="0"/>
              <a:t> — Calibri 22</a:t>
            </a:r>
          </a:p>
        </p:txBody>
      </p:sp>
    </p:spTree>
    <p:extLst>
      <p:ext uri="{BB962C8B-B14F-4D97-AF65-F5344CB8AC3E}">
        <p14:creationId xmlns:p14="http://schemas.microsoft.com/office/powerpoint/2010/main" val="79073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215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7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549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1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669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8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AFA9-E539-074F-B1F2-5E27CC33B546}" type="datetimeFigureOut">
              <a:rPr lang="en-US" smtClean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AF086-F194-9E48-86F1-BA391D1007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2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AFA9-E539-074F-B1F2-5E27CC33B54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AF086-F194-9E48-86F1-BA391D10074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58F54F-7FCB-403D-B73B-FB17D0B1184D}"/>
              </a:ext>
            </a:extLst>
          </p:cNvPr>
          <p:cNvSpPr/>
          <p:nvPr userDrawn="1"/>
        </p:nvSpPr>
        <p:spPr>
          <a:xfrm>
            <a:off x="0" y="0"/>
            <a:ext cx="12192000" cy="396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ED41C-F145-40B3-8579-2826F9970C4D}"/>
              </a:ext>
            </a:extLst>
          </p:cNvPr>
          <p:cNvSpPr/>
          <p:nvPr userDrawn="1"/>
        </p:nvSpPr>
        <p:spPr>
          <a:xfrm>
            <a:off x="-3" y="396243"/>
            <a:ext cx="12192000" cy="923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57DE8D-D563-4E59-92CE-6592A63533C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42" y="5750351"/>
            <a:ext cx="3307927" cy="71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8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0"/>
          <p:cNvSpPr>
            <a:spLocks noGrp="1"/>
          </p:cNvSpPr>
          <p:nvPr>
            <p:ph sz="quarter" idx="10"/>
          </p:nvPr>
        </p:nvSpPr>
        <p:spPr>
          <a:xfrm>
            <a:off x="859242" y="2699640"/>
            <a:ext cx="10799804" cy="1037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600" b="1" baseline="0">
                <a:solidFill>
                  <a:schemeClr val="tx2"/>
                </a:solidFill>
              </a:defRPr>
            </a:lvl1pPr>
            <a:lvl2pPr>
              <a:defRPr sz="3200" b="1"/>
            </a:lvl2pPr>
            <a:lvl3pPr>
              <a:defRPr sz="3200" b="1"/>
            </a:lvl3pPr>
            <a:lvl4pPr>
              <a:defRPr sz="3200" b="1"/>
            </a:lvl4pPr>
            <a:lvl5pPr>
              <a:defRPr sz="3200" b="1"/>
            </a:lvl5pPr>
          </a:lstStyle>
          <a:p>
            <a:pPr algn="ctr"/>
            <a:r>
              <a:rPr lang="en-US" sz="3200" b="0" i="1" dirty="0">
                <a:solidFill>
                  <a:srgbClr val="0070C0"/>
                </a:solidFill>
              </a:rPr>
              <a:t>COVID-19 Employer Return to Work Strategies </a:t>
            </a:r>
            <a:br>
              <a:rPr lang="en-US" sz="3200" b="0" i="1" dirty="0">
                <a:solidFill>
                  <a:srgbClr val="0070C0"/>
                </a:solidFill>
              </a:rPr>
            </a:br>
            <a:r>
              <a:rPr lang="en-US" sz="2000" b="0" i="1" dirty="0">
                <a:solidFill>
                  <a:srgbClr val="0070C0"/>
                </a:solidFill>
              </a:rPr>
              <a:t>Survey Results </a:t>
            </a:r>
          </a:p>
          <a:p>
            <a:pPr algn="ctr"/>
            <a:r>
              <a:rPr lang="en-US" sz="2000" b="0" i="1">
                <a:solidFill>
                  <a:srgbClr val="0070C0"/>
                </a:solidFill>
              </a:rPr>
              <a:t>May 18, 2020</a:t>
            </a:r>
            <a:endParaRPr lang="en-US" sz="2000" b="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104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5" y="485727"/>
            <a:ext cx="11440583" cy="1325563"/>
          </a:xfrm>
        </p:spPr>
        <p:txBody>
          <a:bodyPr>
            <a:normAutofit/>
          </a:bodyPr>
          <a:lstStyle/>
          <a:p>
            <a:r>
              <a:rPr lang="en-US" sz="2800" dirty="0"/>
              <a:t>What criteria are you considering for return to work for those that have had or been quarantined because of COVID-19?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767C0E-6EA0-4B52-9C3B-C6C240748C41}"/>
              </a:ext>
            </a:extLst>
          </p:cNvPr>
          <p:cNvGraphicFramePr>
            <a:graphicFrameLocks/>
          </p:cNvGraphicFramePr>
          <p:nvPr/>
        </p:nvGraphicFramePr>
        <p:xfrm>
          <a:off x="698500" y="2006590"/>
          <a:ext cx="10655300" cy="451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446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16" y="273640"/>
            <a:ext cx="12192000" cy="1325563"/>
          </a:xfrm>
        </p:spPr>
        <p:txBody>
          <a:bodyPr/>
          <a:lstStyle/>
          <a:p>
            <a:r>
              <a:rPr lang="en-US" dirty="0"/>
              <a:t>Policies implemented for your workforce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767C0E-6EA0-4B52-9C3B-C6C240748C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812698"/>
              </p:ext>
            </p:extLst>
          </p:nvPr>
        </p:nvGraphicFramePr>
        <p:xfrm>
          <a:off x="370417" y="1449917"/>
          <a:ext cx="11377083" cy="503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3539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49" y="241891"/>
            <a:ext cx="12192000" cy="1325563"/>
          </a:xfrm>
        </p:spPr>
        <p:txBody>
          <a:bodyPr/>
          <a:lstStyle/>
          <a:p>
            <a:r>
              <a:rPr lang="en-US" dirty="0"/>
              <a:t>Employer COVID-19 Safety Strategies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643332D6-A631-6042-843D-CD148BBD6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215998"/>
              </p:ext>
            </p:extLst>
          </p:nvPr>
        </p:nvGraphicFramePr>
        <p:xfrm>
          <a:off x="518550" y="1285768"/>
          <a:ext cx="11260701" cy="4592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567">
                  <a:extLst>
                    <a:ext uri="{9D8B030D-6E8A-4147-A177-3AD203B41FA5}">
                      <a16:colId xmlns:a16="http://schemas.microsoft.com/office/drawing/2014/main" val="4144375140"/>
                    </a:ext>
                  </a:extLst>
                </a:gridCol>
                <a:gridCol w="3753567">
                  <a:extLst>
                    <a:ext uri="{9D8B030D-6E8A-4147-A177-3AD203B41FA5}">
                      <a16:colId xmlns:a16="http://schemas.microsoft.com/office/drawing/2014/main" val="2760930338"/>
                    </a:ext>
                  </a:extLst>
                </a:gridCol>
                <a:gridCol w="3753567">
                  <a:extLst>
                    <a:ext uri="{9D8B030D-6E8A-4147-A177-3AD203B41FA5}">
                      <a16:colId xmlns:a16="http://schemas.microsoft.com/office/drawing/2014/main" val="1122270150"/>
                    </a:ext>
                  </a:extLst>
                </a:gridCol>
              </a:tblGrid>
              <a:tr h="40989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Currently in Place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Considering Next 60 Days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350745588"/>
                  </a:ext>
                </a:extLst>
              </a:tr>
              <a:tr h="409894">
                <a:tc>
                  <a:txBody>
                    <a:bodyPr/>
                    <a:lstStyle/>
                    <a:p>
                      <a:r>
                        <a:rPr lang="en-US" sz="1800" dirty="0"/>
                        <a:t>Increased Cleaning of Workspace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90%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1749913549"/>
                  </a:ext>
                </a:extLst>
              </a:tr>
              <a:tr h="409894">
                <a:tc>
                  <a:txBody>
                    <a:bodyPr/>
                    <a:lstStyle/>
                    <a:p>
                      <a:r>
                        <a:rPr lang="en-US" sz="1800" dirty="0"/>
                        <a:t>Mandatory Use of Masks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3039534360"/>
                  </a:ext>
                </a:extLst>
              </a:tr>
              <a:tr h="409894">
                <a:tc>
                  <a:txBody>
                    <a:bodyPr/>
                    <a:lstStyle/>
                    <a:p>
                      <a:r>
                        <a:rPr lang="en-US" sz="1800" dirty="0"/>
                        <a:t>Restrictions on Meeting Size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81%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3277975226"/>
                  </a:ext>
                </a:extLst>
              </a:tr>
              <a:tr h="656447">
                <a:tc>
                  <a:txBody>
                    <a:bodyPr/>
                    <a:lstStyle/>
                    <a:p>
                      <a:r>
                        <a:rPr lang="en-US" sz="1800" dirty="0"/>
                        <a:t>Personal Protection Equipment (beyond masks)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58%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28%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1628960302"/>
                  </a:ext>
                </a:extLst>
              </a:tr>
              <a:tr h="409894">
                <a:tc>
                  <a:txBody>
                    <a:bodyPr/>
                    <a:lstStyle/>
                    <a:p>
                      <a:r>
                        <a:rPr lang="en-US" sz="1800" dirty="0"/>
                        <a:t>Alternate Shifts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30%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1543279980"/>
                  </a:ext>
                </a:extLst>
              </a:tr>
              <a:tr h="656447">
                <a:tc>
                  <a:txBody>
                    <a:bodyPr/>
                    <a:lstStyle/>
                    <a:p>
                      <a:r>
                        <a:rPr lang="en-US" sz="1800" dirty="0"/>
                        <a:t>Separating Sites (no mixing of employees between sites/buildings)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49%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28%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952645453"/>
                  </a:ext>
                </a:extLst>
              </a:tr>
              <a:tr h="409894">
                <a:tc>
                  <a:txBody>
                    <a:bodyPr/>
                    <a:lstStyle/>
                    <a:p>
                      <a:r>
                        <a:rPr lang="en-US" sz="1800" dirty="0"/>
                        <a:t>Workplace Shields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47%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1784986761"/>
                  </a:ext>
                </a:extLst>
              </a:tr>
              <a:tr h="409894">
                <a:tc>
                  <a:txBody>
                    <a:bodyPr/>
                    <a:lstStyle/>
                    <a:p>
                      <a:r>
                        <a:rPr lang="en-US" sz="1800" dirty="0"/>
                        <a:t>Alternatives to Public Transportation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27%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27%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2431768564"/>
                  </a:ext>
                </a:extLst>
              </a:tr>
              <a:tr h="409894">
                <a:tc>
                  <a:txBody>
                    <a:bodyPr/>
                    <a:lstStyle/>
                    <a:p>
                      <a:r>
                        <a:rPr lang="en-US" sz="1800" dirty="0"/>
                        <a:t>Changes to HVAC systems 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19%</a:t>
                      </a:r>
                    </a:p>
                  </a:txBody>
                  <a:tcPr marL="110642" marR="110642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22%</a:t>
                      </a:r>
                    </a:p>
                  </a:txBody>
                  <a:tcPr marL="110642" marR="110642" marT="50292" marB="50292"/>
                </a:tc>
                <a:extLst>
                  <a:ext uri="{0D108BD9-81ED-4DB2-BD59-A6C34878D82A}">
                    <a16:rowId xmlns:a16="http://schemas.microsoft.com/office/drawing/2014/main" val="2156866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029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418" y="326559"/>
            <a:ext cx="12192000" cy="1325563"/>
          </a:xfrm>
        </p:spPr>
        <p:txBody>
          <a:bodyPr/>
          <a:lstStyle/>
          <a:p>
            <a:r>
              <a:rPr lang="en-US" dirty="0"/>
              <a:t>Leave Policies implemented for workforce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767C0E-6EA0-4B52-9C3B-C6C240748C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712545"/>
              </p:ext>
            </p:extLst>
          </p:nvPr>
        </p:nvGraphicFramePr>
        <p:xfrm>
          <a:off x="370418" y="1259416"/>
          <a:ext cx="11377082" cy="568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578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67" y="343224"/>
            <a:ext cx="11387666" cy="1325563"/>
          </a:xfrm>
        </p:spPr>
        <p:txBody>
          <a:bodyPr>
            <a:normAutofit/>
          </a:bodyPr>
          <a:lstStyle/>
          <a:p>
            <a:r>
              <a:rPr lang="en-US" sz="2800" dirty="0"/>
              <a:t>Which support programs is your organization providing in light of COVID-19?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5117C74-A272-0147-8A44-9E7E2E044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15777"/>
              </p:ext>
            </p:extLst>
          </p:nvPr>
        </p:nvGraphicFramePr>
        <p:xfrm>
          <a:off x="169333" y="1485475"/>
          <a:ext cx="11856090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2030">
                  <a:extLst>
                    <a:ext uri="{9D8B030D-6E8A-4147-A177-3AD203B41FA5}">
                      <a16:colId xmlns:a16="http://schemas.microsoft.com/office/drawing/2014/main" val="1098100823"/>
                    </a:ext>
                  </a:extLst>
                </a:gridCol>
                <a:gridCol w="3952030">
                  <a:extLst>
                    <a:ext uri="{9D8B030D-6E8A-4147-A177-3AD203B41FA5}">
                      <a16:colId xmlns:a16="http://schemas.microsoft.com/office/drawing/2014/main" val="1515919362"/>
                    </a:ext>
                  </a:extLst>
                </a:gridCol>
                <a:gridCol w="3952030">
                  <a:extLst>
                    <a:ext uri="{9D8B030D-6E8A-4147-A177-3AD203B41FA5}">
                      <a16:colId xmlns:a16="http://schemas.microsoft.com/office/drawing/2014/main" val="35517552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Currently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Considering  Next 60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08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Increased communications on existing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06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Emotional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225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Financial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132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High Risk Populations including age, chronic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07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Training for manager to manage virtual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5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Employees who are pregnant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888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Choosing Wisely/ Shared Decision Making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00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Caregiving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871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Social Determinants of Health impacting your workforce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504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Cultural and Ethnic Diversity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61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42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400848"/>
            <a:ext cx="1198768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What virtual support is provided for any of the following health risk factors?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22E4EE-FBAC-4FB2-A9F2-AC9DDE42C7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7080738"/>
              </p:ext>
            </p:extLst>
          </p:nvPr>
        </p:nvGraphicFramePr>
        <p:xfrm>
          <a:off x="147314" y="1189525"/>
          <a:ext cx="11571210" cy="526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103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84" y="379894"/>
            <a:ext cx="11987684" cy="1325563"/>
          </a:xfrm>
        </p:spPr>
        <p:txBody>
          <a:bodyPr>
            <a:normAutofit/>
          </a:bodyPr>
          <a:lstStyle/>
          <a:p>
            <a:r>
              <a:rPr lang="en-US" sz="2800" dirty="0"/>
              <a:t>On what has your organization communicated with employees?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22E4EE-FBAC-4FB2-A9F2-AC9DDE42C7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0360169"/>
              </p:ext>
            </p:extLst>
          </p:nvPr>
        </p:nvGraphicFramePr>
        <p:xfrm>
          <a:off x="147314" y="1189525"/>
          <a:ext cx="11571210" cy="526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629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6F155-C4F4-491D-984F-C4F82C7A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demographics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EC2870-9815-4D23-9D37-9FE4CBC374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535236"/>
              </p:ext>
            </p:extLst>
          </p:nvPr>
        </p:nvGraphicFramePr>
        <p:xfrm>
          <a:off x="5042517" y="646043"/>
          <a:ext cx="8524609" cy="603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50BBFA8-5865-469B-AFE4-9D279D7CE9EB}"/>
              </a:ext>
            </a:extLst>
          </p:cNvPr>
          <p:cNvSpPr/>
          <p:nvPr/>
        </p:nvSpPr>
        <p:spPr>
          <a:xfrm>
            <a:off x="656948" y="5433134"/>
            <a:ext cx="4385569" cy="1424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67B2CE21-D9B6-4F9D-ADFF-2C12F05E93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273883"/>
              </p:ext>
            </p:extLst>
          </p:nvPr>
        </p:nvGraphicFramePr>
        <p:xfrm>
          <a:off x="386371" y="969307"/>
          <a:ext cx="538162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11E0E4-DE71-450B-A35D-3774980228CB}"/>
              </a:ext>
            </a:extLst>
          </p:cNvPr>
          <p:cNvSpPr txBox="1"/>
          <p:nvPr/>
        </p:nvSpPr>
        <p:spPr>
          <a:xfrm>
            <a:off x="3917147" y="1488091"/>
            <a:ext cx="4841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Total responses: </a:t>
            </a:r>
          </a:p>
          <a:p>
            <a:pPr algn="ctr"/>
            <a:r>
              <a:rPr lang="en-US" sz="2000" dirty="0"/>
              <a:t>210 employers nationwide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5961ED-ADC4-5648-AC4C-E63F6A26A07B}"/>
              </a:ext>
            </a:extLst>
          </p:cNvPr>
          <p:cNvSpPr txBox="1"/>
          <p:nvPr/>
        </p:nvSpPr>
        <p:spPr>
          <a:xfrm>
            <a:off x="5391563" y="239169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Conducted</a:t>
            </a:r>
          </a:p>
          <a:p>
            <a:pPr algn="ctr"/>
            <a:r>
              <a:rPr lang="en-US" i="1" dirty="0"/>
              <a:t>4/29/20 -5/10/20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F02870-5384-9046-A533-9AD6E5EA2C4A}"/>
              </a:ext>
            </a:extLst>
          </p:cNvPr>
          <p:cNvSpPr txBox="1"/>
          <p:nvPr/>
        </p:nvSpPr>
        <p:spPr>
          <a:xfrm>
            <a:off x="5869516" y="251989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6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9CEE-6FA4-4AB3-8F1A-66FA0FF1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4548"/>
            <a:ext cx="1200912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Has your organization developed a COVID-19 ‘return to work’ task force: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F649C1D-24F0-49D2-81CA-72A52CA269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156386"/>
              </p:ext>
            </p:extLst>
          </p:nvPr>
        </p:nvGraphicFramePr>
        <p:xfrm>
          <a:off x="813477" y="1397000"/>
          <a:ext cx="6182106" cy="455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EE9034C-0746-654C-9290-9979B9B61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563198"/>
              </p:ext>
            </p:extLst>
          </p:nvPr>
        </p:nvGraphicFramePr>
        <p:xfrm>
          <a:off x="7387169" y="2786118"/>
          <a:ext cx="39687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76">
                  <a:extLst>
                    <a:ext uri="{9D8B030D-6E8A-4147-A177-3AD203B41FA5}">
                      <a16:colId xmlns:a16="http://schemas.microsoft.com/office/drawing/2014/main" val="3625834730"/>
                    </a:ext>
                  </a:extLst>
                </a:gridCol>
                <a:gridCol w="1984376">
                  <a:extLst>
                    <a:ext uri="{9D8B030D-6E8A-4147-A177-3AD203B41FA5}">
                      <a16:colId xmlns:a16="http://schemas.microsoft.com/office/drawing/2014/main" val="161967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Employer Size </a:t>
                      </a:r>
                    </a:p>
                    <a:p>
                      <a:pPr algn="ctr"/>
                      <a:r>
                        <a:rPr lang="en-US" dirty="0"/>
                        <a:t>(# of Employees)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Employers w Return to Work TF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15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 10,000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84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5,000 - 9,999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14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1,000 - 4,999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81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500 -    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592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Less than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9163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AF79DA4-0E09-FE49-9BA8-73FC055F3DCD}"/>
              </a:ext>
            </a:extLst>
          </p:cNvPr>
          <p:cNvSpPr txBox="1"/>
          <p:nvPr/>
        </p:nvSpPr>
        <p:spPr>
          <a:xfrm>
            <a:off x="7933265" y="1806449"/>
            <a:ext cx="2692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Return to Work task force Currently in Place by Employer Size</a:t>
            </a:r>
          </a:p>
        </p:txBody>
      </p:sp>
    </p:spTree>
    <p:extLst>
      <p:ext uri="{BB962C8B-B14F-4D97-AF65-F5344CB8AC3E}">
        <p14:creationId xmlns:p14="http://schemas.microsoft.com/office/powerpoint/2010/main" val="299450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83" y="343959"/>
            <a:ext cx="5997817" cy="1325563"/>
          </a:xfrm>
        </p:spPr>
        <p:txBody>
          <a:bodyPr>
            <a:normAutofit/>
          </a:bodyPr>
          <a:lstStyle/>
          <a:p>
            <a:r>
              <a:rPr lang="en-US" sz="2800" dirty="0"/>
              <a:t>Which of these are represented on your COVID-19 ‘Return to Work’ task force?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767C0E-6EA0-4B52-9C3B-C6C240748C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518620"/>
              </p:ext>
            </p:extLst>
          </p:nvPr>
        </p:nvGraphicFramePr>
        <p:xfrm>
          <a:off x="4921249" y="791217"/>
          <a:ext cx="6695063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1FAF146-A3C0-F34C-B455-83A254783EF1}"/>
              </a:ext>
            </a:extLst>
          </p:cNvPr>
          <p:cNvSpPr txBox="1"/>
          <p:nvPr/>
        </p:nvSpPr>
        <p:spPr>
          <a:xfrm>
            <a:off x="289936" y="1715559"/>
            <a:ext cx="40682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There is typically broad representation on “return to work” task force including: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senior leadership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human resources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communications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operations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safety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legal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compensation &amp; benefits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finance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facilitates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Where applicable, unions and employee advocates may also be included.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1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50" y="26464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 Is a Clinical Advisor included on Return to Work Task Force?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767C0E-6EA0-4B52-9C3B-C6C240748C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413868"/>
              </p:ext>
            </p:extLst>
          </p:nvPr>
        </p:nvGraphicFramePr>
        <p:xfrm>
          <a:off x="3767579" y="1530422"/>
          <a:ext cx="4233421" cy="458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72FBEF5-02D5-7443-9057-C4ECB0804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080789"/>
              </p:ext>
            </p:extLst>
          </p:nvPr>
        </p:nvGraphicFramePr>
        <p:xfrm>
          <a:off x="7387169" y="3145951"/>
          <a:ext cx="39687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376">
                  <a:extLst>
                    <a:ext uri="{9D8B030D-6E8A-4147-A177-3AD203B41FA5}">
                      <a16:colId xmlns:a16="http://schemas.microsoft.com/office/drawing/2014/main" val="3625834730"/>
                    </a:ext>
                  </a:extLst>
                </a:gridCol>
                <a:gridCol w="1984376">
                  <a:extLst>
                    <a:ext uri="{9D8B030D-6E8A-4147-A177-3AD203B41FA5}">
                      <a16:colId xmlns:a16="http://schemas.microsoft.com/office/drawing/2014/main" val="161967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Employer Size </a:t>
                      </a:r>
                    </a:p>
                    <a:p>
                      <a:pPr algn="ctr"/>
                      <a:r>
                        <a:rPr lang="en-US" dirty="0"/>
                        <a:t>(# of Employees)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Employers w Clinical Advisor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15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10,000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84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5,000 - 9,999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143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1,000 - 4,999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81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500 -    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592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Less than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91638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8053C28-1DF1-404B-87F8-0B322F75A6D8}"/>
              </a:ext>
            </a:extLst>
          </p:cNvPr>
          <p:cNvSpPr txBox="1"/>
          <p:nvPr/>
        </p:nvSpPr>
        <p:spPr>
          <a:xfrm>
            <a:off x="7504025" y="1911671"/>
            <a:ext cx="37460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% Employers with Clinical Advisor currently in place as part of </a:t>
            </a:r>
          </a:p>
          <a:p>
            <a:pPr algn="ctr"/>
            <a:r>
              <a:rPr lang="en-US" sz="2000" dirty="0"/>
              <a:t>Back to Work Task Force</a:t>
            </a:r>
          </a:p>
          <a:p>
            <a:pPr algn="l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82ECC-E67C-B74A-BB2C-0C19544EEC68}"/>
              </a:ext>
            </a:extLst>
          </p:cNvPr>
          <p:cNvSpPr txBox="1"/>
          <p:nvPr/>
        </p:nvSpPr>
        <p:spPr>
          <a:xfrm>
            <a:off x="292110" y="2551837"/>
            <a:ext cx="3073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 clinical advisor is currently included on Return to Work task force about half the time </a:t>
            </a:r>
          </a:p>
          <a:p>
            <a:pPr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varies significantly by size of employer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FDDECF-7432-B841-85C6-CAAD0FB17FB3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1FB0B3-2A7C-814F-9359-4181E402E2D3}"/>
              </a:ext>
            </a:extLst>
          </p:cNvPr>
          <p:cNvSpPr txBox="1"/>
          <p:nvPr/>
        </p:nvSpPr>
        <p:spPr>
          <a:xfrm>
            <a:off x="4821768" y="1540936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Overall</a:t>
            </a:r>
          </a:p>
        </p:txBody>
      </p:sp>
    </p:spTree>
    <p:extLst>
      <p:ext uri="{BB962C8B-B14F-4D97-AF65-F5344CB8AC3E}">
        <p14:creationId xmlns:p14="http://schemas.microsoft.com/office/powerpoint/2010/main" val="219674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07" y="242602"/>
            <a:ext cx="12192000" cy="1325563"/>
          </a:xfrm>
        </p:spPr>
        <p:txBody>
          <a:bodyPr/>
          <a:lstStyle/>
          <a:p>
            <a:r>
              <a:rPr lang="en-US" dirty="0"/>
              <a:t>External Sources of Guidance for Return to Work Planning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767C0E-6EA0-4B52-9C3B-C6C240748C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957910"/>
              </p:ext>
            </p:extLst>
          </p:nvPr>
        </p:nvGraphicFramePr>
        <p:xfrm>
          <a:off x="3968750" y="1274699"/>
          <a:ext cx="7577666" cy="534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AA4B8F-950B-4844-AD3F-15FF4B13AE9B}"/>
              </a:ext>
            </a:extLst>
          </p:cNvPr>
          <p:cNvSpPr txBox="1"/>
          <p:nvPr/>
        </p:nvSpPr>
        <p:spPr>
          <a:xfrm>
            <a:off x="527685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18A9B4-144E-3046-A015-E05741079C7F}"/>
              </a:ext>
            </a:extLst>
          </p:cNvPr>
          <p:cNvSpPr txBox="1"/>
          <p:nvPr/>
        </p:nvSpPr>
        <p:spPr>
          <a:xfrm>
            <a:off x="345026" y="1763184"/>
            <a:ext cx="3636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Almost all employers are relying on guidance at the federal, state and local level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Centers for Disease Control (CDC) is looked to by  95% of employers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employers are also looking for guidance from: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Community Public health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Industry-specify Associations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World Health Organization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Local Health Systems</a:t>
            </a:r>
          </a:p>
        </p:txBody>
      </p:sp>
    </p:spTree>
    <p:extLst>
      <p:ext uri="{BB962C8B-B14F-4D97-AF65-F5344CB8AC3E}">
        <p14:creationId xmlns:p14="http://schemas.microsoft.com/office/powerpoint/2010/main" val="266501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1AF-74E7-4898-8A9C-0C7502D6A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6333" y="845849"/>
            <a:ext cx="5471583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What factors are you considering in phased re-entry?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CD2642-426F-4FC5-BECA-57C9D92BB35A}"/>
              </a:ext>
            </a:extLst>
          </p:cNvPr>
          <p:cNvSpPr/>
          <p:nvPr/>
        </p:nvSpPr>
        <p:spPr>
          <a:xfrm>
            <a:off x="838200" y="5596128"/>
            <a:ext cx="3636264" cy="1072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0B068FC-722F-9642-AFE0-D2504A462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643266"/>
              </p:ext>
            </p:extLst>
          </p:nvPr>
        </p:nvGraphicFramePr>
        <p:xfrm>
          <a:off x="4677834" y="2268368"/>
          <a:ext cx="7387167" cy="3440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389">
                  <a:extLst>
                    <a:ext uri="{9D8B030D-6E8A-4147-A177-3AD203B41FA5}">
                      <a16:colId xmlns:a16="http://schemas.microsoft.com/office/drawing/2014/main" val="548017866"/>
                    </a:ext>
                  </a:extLst>
                </a:gridCol>
                <a:gridCol w="2462389">
                  <a:extLst>
                    <a:ext uri="{9D8B030D-6E8A-4147-A177-3AD203B41FA5}">
                      <a16:colId xmlns:a16="http://schemas.microsoft.com/office/drawing/2014/main" val="2421382941"/>
                    </a:ext>
                  </a:extLst>
                </a:gridCol>
                <a:gridCol w="2462389">
                  <a:extLst>
                    <a:ext uri="{9D8B030D-6E8A-4147-A177-3AD203B41FA5}">
                      <a16:colId xmlns:a16="http://schemas.microsoft.com/office/drawing/2014/main" val="2070996472"/>
                    </a:ext>
                  </a:extLst>
                </a:gridCol>
              </a:tblGrid>
              <a:tr h="337127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Currently in Place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Considering Next 60 Days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195334365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Ability to Work from Home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92%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555415793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Criticality of Job Function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88%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211669059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Health-related risk factors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82%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752266363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Family or Childcare issues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79%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224266895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Age-related risk factors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77%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313242786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Employee Readiness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74%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2344144629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State of employment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82%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1168927382"/>
                  </a:ext>
                </a:extLst>
              </a:tr>
              <a:tr h="337127">
                <a:tc>
                  <a:txBody>
                    <a:bodyPr/>
                    <a:lstStyle/>
                    <a:p>
                      <a:r>
                        <a:rPr lang="en-US" sz="1500" dirty="0"/>
                        <a:t>Regions within state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70%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20%</a:t>
                      </a:r>
                    </a:p>
                  </a:txBody>
                  <a:tcPr marT="41564" marB="41564"/>
                </a:tc>
                <a:extLst>
                  <a:ext uri="{0D108BD9-81ED-4DB2-BD59-A6C34878D82A}">
                    <a16:rowId xmlns:a16="http://schemas.microsoft.com/office/drawing/2014/main" val="3940704609"/>
                  </a:ext>
                </a:extLst>
              </a:tr>
            </a:tbl>
          </a:graphicData>
        </a:graphic>
      </p:graphicFrame>
      <p:graphicFrame>
        <p:nvGraphicFramePr>
          <p:cNvPr id="16" name="Content Placeholder 5">
            <a:extLst>
              <a:ext uri="{FF2B5EF4-FFF2-40B4-BE49-F238E27FC236}">
                <a16:creationId xmlns:a16="http://schemas.microsoft.com/office/drawing/2014/main" id="{98C239D0-0E46-FD4D-ADD3-7A573A3DF7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030906"/>
              </p:ext>
            </p:extLst>
          </p:nvPr>
        </p:nvGraphicFramePr>
        <p:xfrm>
          <a:off x="226819" y="1603652"/>
          <a:ext cx="3265681" cy="521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itle 1">
            <a:extLst>
              <a:ext uri="{FF2B5EF4-FFF2-40B4-BE49-F238E27FC236}">
                <a16:creationId xmlns:a16="http://schemas.microsoft.com/office/drawing/2014/main" id="{5711A0AF-A4CE-A140-A7F0-61B8945C34DA}"/>
              </a:ext>
            </a:extLst>
          </p:cNvPr>
          <p:cNvSpPr txBox="1">
            <a:spLocks/>
          </p:cNvSpPr>
          <p:nvPr/>
        </p:nvSpPr>
        <p:spPr>
          <a:xfrm>
            <a:off x="470236" y="1085942"/>
            <a:ext cx="3389675" cy="14681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As you return to work, are you considering a phased re-entry of your workforce?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3F098D-4AFC-EA4A-B6D0-5EBC0A3D1765}"/>
              </a:ext>
            </a:extLst>
          </p:cNvPr>
          <p:cNvSpPr txBox="1"/>
          <p:nvPr/>
        </p:nvSpPr>
        <p:spPr>
          <a:xfrm>
            <a:off x="1599925" y="4475475"/>
            <a:ext cx="80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Yes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4137CD-6D1C-A94D-9910-4934B15C6C33}"/>
              </a:ext>
            </a:extLst>
          </p:cNvPr>
          <p:cNvSpPr txBox="1"/>
          <p:nvPr/>
        </p:nvSpPr>
        <p:spPr>
          <a:xfrm>
            <a:off x="2143909" y="3241457"/>
            <a:ext cx="80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30435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518D-B782-4646-8766-B8344FD30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1" y="365125"/>
            <a:ext cx="10515600" cy="1325563"/>
          </a:xfrm>
        </p:spPr>
        <p:txBody>
          <a:bodyPr/>
          <a:lstStyle/>
          <a:p>
            <a:r>
              <a:rPr lang="en-US" dirty="0"/>
              <a:t>COVID-19 Screening for Return to Work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A94B6BC-617B-764A-B17A-A8C261453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087282"/>
              </p:ext>
            </p:extLst>
          </p:nvPr>
        </p:nvGraphicFramePr>
        <p:xfrm>
          <a:off x="4722519" y="1925525"/>
          <a:ext cx="677097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993">
                  <a:extLst>
                    <a:ext uri="{9D8B030D-6E8A-4147-A177-3AD203B41FA5}">
                      <a16:colId xmlns:a16="http://schemas.microsoft.com/office/drawing/2014/main" val="2767802865"/>
                    </a:ext>
                  </a:extLst>
                </a:gridCol>
                <a:gridCol w="2256993">
                  <a:extLst>
                    <a:ext uri="{9D8B030D-6E8A-4147-A177-3AD203B41FA5}">
                      <a16:colId xmlns:a16="http://schemas.microsoft.com/office/drawing/2014/main" val="2625272222"/>
                    </a:ext>
                  </a:extLst>
                </a:gridCol>
                <a:gridCol w="2256993">
                  <a:extLst>
                    <a:ext uri="{9D8B030D-6E8A-4147-A177-3AD203B41FA5}">
                      <a16:colId xmlns:a16="http://schemas.microsoft.com/office/drawing/2014/main" val="770420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Currently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Considering </a:t>
                      </a:r>
                    </a:p>
                    <a:p>
                      <a:pPr algn="ctr"/>
                      <a:r>
                        <a:rPr lang="en-US" dirty="0"/>
                        <a:t>Next 60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154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Covid-19 Symptom Screening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571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Temperature Screening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043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Community Covid-19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99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Company Covid-19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4743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DFAD2E-31B7-D847-B2CB-4482AB75DE4E}"/>
              </a:ext>
            </a:extLst>
          </p:cNvPr>
          <p:cNvSpPr txBox="1"/>
          <p:nvPr/>
        </p:nvSpPr>
        <p:spPr>
          <a:xfrm>
            <a:off x="488950" y="2010191"/>
            <a:ext cx="3670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Most common forms of screening for Covid-19 are “symptom screening” and “temperature screening”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Covid-19 testing is not yet in place for most employers but is being looked at either through the community or the company itself</a:t>
            </a:r>
          </a:p>
        </p:txBody>
      </p:sp>
    </p:spTree>
    <p:extLst>
      <p:ext uri="{BB962C8B-B14F-4D97-AF65-F5344CB8AC3E}">
        <p14:creationId xmlns:p14="http://schemas.microsoft.com/office/powerpoint/2010/main" val="18285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511B-80DD-E643-B025-59ADF31A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these criteria are you considering in clearing employees to come back to work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A7090370-B5ED-46B7-96D7-12F609740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287629"/>
              </p:ext>
            </p:extLst>
          </p:nvPr>
        </p:nvGraphicFramePr>
        <p:xfrm>
          <a:off x="313509" y="1611086"/>
          <a:ext cx="11253484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47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ADBEDD5C05F7429B55305FF060FBD2" ma:contentTypeVersion="13" ma:contentTypeDescription="Create a new document." ma:contentTypeScope="" ma:versionID="fe171844ee146aad4da1c43d9e17abff">
  <xsd:schema xmlns:xsd="http://www.w3.org/2001/XMLSchema" xmlns:xs="http://www.w3.org/2001/XMLSchema" xmlns:p="http://schemas.microsoft.com/office/2006/metadata/properties" xmlns:ns3="9ed7d03b-0d51-448b-88b9-abe984e556fc" xmlns:ns4="edc8074e-5607-4f36-9312-1e2ecc33583b" targetNamespace="http://schemas.microsoft.com/office/2006/metadata/properties" ma:root="true" ma:fieldsID="19e149345bd3841963010e1db4ae1911" ns3:_="" ns4:_="">
    <xsd:import namespace="9ed7d03b-0d51-448b-88b9-abe984e556fc"/>
    <xsd:import namespace="edc8074e-5607-4f36-9312-1e2ecc33583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7d03b-0d51-448b-88b9-abe984e556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8074e-5607-4f36-9312-1e2ecc3358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539BB-F864-4F4F-A5D5-CA2C0092F4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683D8E-383C-46CA-A617-FCFDFD627DEA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A0FCF2E-46F4-4AED-B563-E2F383270B5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ed7d03b-0d51-448b-88b9-abe984e556fc"/>
    <ds:schemaRef ds:uri="edc8074e-5607-4f36-9312-1e2ecc33583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9932</TotalTime>
  <Words>782</Words>
  <Application>Microsoft Office PowerPoint</Application>
  <PresentationFormat>Widescreen</PresentationFormat>
  <Paragraphs>220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Employer demographics </vt:lpstr>
      <vt:lpstr>Has your organization developed a COVID-19 ‘return to work’ task force: </vt:lpstr>
      <vt:lpstr>Which of these are represented on your COVID-19 ‘Return to Work’ task force? </vt:lpstr>
      <vt:lpstr> Is a Clinical Advisor included on Return to Work Task Force?</vt:lpstr>
      <vt:lpstr>External Sources of Guidance for Return to Work Planning</vt:lpstr>
      <vt:lpstr>What factors are you considering in phased re-entry? </vt:lpstr>
      <vt:lpstr>COVID-19 Screening for Return to Work</vt:lpstr>
      <vt:lpstr>Which of these criteria are you considering in clearing employees to come back to work</vt:lpstr>
      <vt:lpstr>What criteria are you considering for return to work for those that have had or been quarantined because of COVID-19? </vt:lpstr>
      <vt:lpstr>Policies implemented for your workforce  </vt:lpstr>
      <vt:lpstr>Employer COVID-19 Safety Strategies</vt:lpstr>
      <vt:lpstr>Leave Policies implemented for workforce  </vt:lpstr>
      <vt:lpstr>Which support programs is your organization providing in light of COVID-19? </vt:lpstr>
      <vt:lpstr>What virtual support is provided for any of the following health risk factors?</vt:lpstr>
      <vt:lpstr>On what has your organization communicated with employees?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Barilotti</dc:creator>
  <cp:lastModifiedBy>Alyssa Barilotti</cp:lastModifiedBy>
  <cp:revision>375</cp:revision>
  <dcterms:created xsi:type="dcterms:W3CDTF">2019-07-22T13:18:17Z</dcterms:created>
  <dcterms:modified xsi:type="dcterms:W3CDTF">2020-05-15T22:11:56Z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0x010100ABADBEDD5C05F7429B55305FF060FBD2</vt:lpwstr>
  </property>
</Properties>
</file>